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72" r:id="rId4"/>
    <p:sldId id="261" r:id="rId5"/>
    <p:sldId id="263" r:id="rId6"/>
    <p:sldId id="268" r:id="rId7"/>
    <p:sldId id="264" r:id="rId8"/>
    <p:sldId id="267" r:id="rId9"/>
    <p:sldId id="269" r:id="rId10"/>
    <p:sldId id="270" r:id="rId11"/>
    <p:sldId id="289" r:id="rId12"/>
    <p:sldId id="271" r:id="rId13"/>
    <p:sldId id="265" r:id="rId14"/>
    <p:sldId id="260" r:id="rId15"/>
    <p:sldId id="281" r:id="rId16"/>
    <p:sldId id="273" r:id="rId17"/>
    <p:sldId id="282" r:id="rId18"/>
    <p:sldId id="284" r:id="rId19"/>
    <p:sldId id="285" r:id="rId20"/>
    <p:sldId id="286" r:id="rId21"/>
    <p:sldId id="287" r:id="rId22"/>
    <p:sldId id="288" r:id="rId23"/>
    <p:sldId id="266" r:id="rId24"/>
    <p:sldId id="275" r:id="rId25"/>
    <p:sldId id="274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103A"/>
    <a:srgbClr val="0098DB"/>
    <a:srgbClr val="00549F"/>
    <a:srgbClr val="FDC82F"/>
    <a:srgbClr val="00338D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1" autoAdjust="0"/>
    <p:restoredTop sz="94660"/>
  </p:normalViewPr>
  <p:slideViewPr>
    <p:cSldViewPr snapToGrid="0">
      <p:cViewPr varScale="1">
        <p:scale>
          <a:sx n="60" d="100"/>
          <a:sy n="60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D[p(LET)]</a:t>
            </a:r>
            <a:endParaRPr lang="en-GB" dirty="0"/>
          </a:p>
        </c:rich>
      </c:tx>
      <c:layout>
        <c:manualLayout>
          <c:xMode val="edge"/>
          <c:yMode val="edge"/>
          <c:x val="0.52711975957688073"/>
          <c:y val="5.1282051282051294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Sheet1!$D$6</c:f>
              <c:strCache>
                <c:ptCount val="1"/>
                <c:pt idx="0">
                  <c:v>P</c:v>
                </c:pt>
              </c:strCache>
            </c:strRef>
          </c:tx>
          <c:marker>
            <c:symbol val="none"/>
          </c:marker>
          <c:xVal>
            <c:numRef>
              <c:f>Sheet1!$C$7:$C$104</c:f>
              <c:numCache>
                <c:formatCode>General</c:formatCode>
                <c:ptCount val="98"/>
                <c:pt idx="0">
                  <c:v>0</c:v>
                </c:pt>
                <c:pt idx="1">
                  <c:v>4.6307368845522419</c:v>
                </c:pt>
                <c:pt idx="2">
                  <c:v>9.2614737691044819</c:v>
                </c:pt>
                <c:pt idx="3">
                  <c:v>13.892210653656726</c:v>
                </c:pt>
                <c:pt idx="4">
                  <c:v>18.52294753820896</c:v>
                </c:pt>
                <c:pt idx="5">
                  <c:v>23.153684422761206</c:v>
                </c:pt>
                <c:pt idx="6">
                  <c:v>27.784421307313444</c:v>
                </c:pt>
                <c:pt idx="7">
                  <c:v>32.415158191865686</c:v>
                </c:pt>
                <c:pt idx="8">
                  <c:v>37.045895076417935</c:v>
                </c:pt>
                <c:pt idx="9">
                  <c:v>41.676631960970191</c:v>
                </c:pt>
                <c:pt idx="10">
                  <c:v>46.307368845522404</c:v>
                </c:pt>
                <c:pt idx="11">
                  <c:v>50.938105730074675</c:v>
                </c:pt>
                <c:pt idx="12">
                  <c:v>55.568842614626902</c:v>
                </c:pt>
                <c:pt idx="13">
                  <c:v>60.199579499179158</c:v>
                </c:pt>
                <c:pt idx="14">
                  <c:v>64.830316383731358</c:v>
                </c:pt>
                <c:pt idx="15">
                  <c:v>69.461053268283649</c:v>
                </c:pt>
                <c:pt idx="16">
                  <c:v>74.091790152835841</c:v>
                </c:pt>
                <c:pt idx="17">
                  <c:v>78.722527037388076</c:v>
                </c:pt>
                <c:pt idx="18">
                  <c:v>83.35326392194041</c:v>
                </c:pt>
                <c:pt idx="19">
                  <c:v>87.984000806492588</c:v>
                </c:pt>
                <c:pt idx="20">
                  <c:v>92.614737691044809</c:v>
                </c:pt>
                <c:pt idx="21">
                  <c:v>97.245474575597072</c:v>
                </c:pt>
                <c:pt idx="22">
                  <c:v>101.87621146014932</c:v>
                </c:pt>
                <c:pt idx="23">
                  <c:v>106.50694834470153</c:v>
                </c:pt>
                <c:pt idx="24">
                  <c:v>111.1376852292538</c:v>
                </c:pt>
                <c:pt idx="25">
                  <c:v>115.768422113806</c:v>
                </c:pt>
                <c:pt idx="26">
                  <c:v>120.39915899835827</c:v>
                </c:pt>
                <c:pt idx="27">
                  <c:v>125.02989588291051</c:v>
                </c:pt>
                <c:pt idx="28">
                  <c:v>129.66063276746272</c:v>
                </c:pt>
                <c:pt idx="29">
                  <c:v>134.29136965201505</c:v>
                </c:pt>
                <c:pt idx="30">
                  <c:v>138.92210653656724</c:v>
                </c:pt>
                <c:pt idx="31">
                  <c:v>143.55284342111949</c:v>
                </c:pt>
                <c:pt idx="32">
                  <c:v>148.18358030567174</c:v>
                </c:pt>
                <c:pt idx="33">
                  <c:v>152.81431719022405</c:v>
                </c:pt>
                <c:pt idx="34">
                  <c:v>157.44505407477612</c:v>
                </c:pt>
                <c:pt idx="35">
                  <c:v>162.0757909593284</c:v>
                </c:pt>
                <c:pt idx="36">
                  <c:v>166.70652784388071</c:v>
                </c:pt>
                <c:pt idx="37">
                  <c:v>171.33726472843293</c:v>
                </c:pt>
                <c:pt idx="38">
                  <c:v>175.96800161298526</c:v>
                </c:pt>
                <c:pt idx="39">
                  <c:v>180.59873849753748</c:v>
                </c:pt>
                <c:pt idx="40">
                  <c:v>185.22947538208967</c:v>
                </c:pt>
                <c:pt idx="41">
                  <c:v>189.86021226664184</c:v>
                </c:pt>
                <c:pt idx="42">
                  <c:v>194.4909491511942</c:v>
                </c:pt>
                <c:pt idx="43">
                  <c:v>199.12168603574639</c:v>
                </c:pt>
                <c:pt idx="44">
                  <c:v>203.75242292029864</c:v>
                </c:pt>
                <c:pt idx="45">
                  <c:v>208.38315980485083</c:v>
                </c:pt>
                <c:pt idx="46">
                  <c:v>213.01389668940311</c:v>
                </c:pt>
                <c:pt idx="47">
                  <c:v>217.6446335739553</c:v>
                </c:pt>
                <c:pt idx="48">
                  <c:v>222.27537045850758</c:v>
                </c:pt>
                <c:pt idx="49">
                  <c:v>226.90610734305989</c:v>
                </c:pt>
                <c:pt idx="50">
                  <c:v>231.53684422761205</c:v>
                </c:pt>
                <c:pt idx="51">
                  <c:v>236.16758111216433</c:v>
                </c:pt>
                <c:pt idx="52">
                  <c:v>240.79831799671661</c:v>
                </c:pt>
                <c:pt idx="53">
                  <c:v>245.42905488126871</c:v>
                </c:pt>
                <c:pt idx="54">
                  <c:v>250.05979176582099</c:v>
                </c:pt>
                <c:pt idx="55">
                  <c:v>254.69052865037335</c:v>
                </c:pt>
                <c:pt idx="56">
                  <c:v>259.3212655349256</c:v>
                </c:pt>
                <c:pt idx="57">
                  <c:v>263.95200241947765</c:v>
                </c:pt>
                <c:pt idx="58">
                  <c:v>268.58273930402999</c:v>
                </c:pt>
                <c:pt idx="59">
                  <c:v>273.21347618858209</c:v>
                </c:pt>
                <c:pt idx="60">
                  <c:v>277.84421307313448</c:v>
                </c:pt>
                <c:pt idx="61">
                  <c:v>282.47494995768659</c:v>
                </c:pt>
                <c:pt idx="62">
                  <c:v>287.10568684223898</c:v>
                </c:pt>
                <c:pt idx="63">
                  <c:v>291.73642372679126</c:v>
                </c:pt>
                <c:pt idx="64">
                  <c:v>296.36716061134365</c:v>
                </c:pt>
                <c:pt idx="65">
                  <c:v>300.99789749589564</c:v>
                </c:pt>
                <c:pt idx="66">
                  <c:v>305.62863438044798</c:v>
                </c:pt>
                <c:pt idx="67">
                  <c:v>310.2593712650002</c:v>
                </c:pt>
                <c:pt idx="68">
                  <c:v>314.8901081495523</c:v>
                </c:pt>
                <c:pt idx="69">
                  <c:v>319.5208450341047</c:v>
                </c:pt>
                <c:pt idx="70">
                  <c:v>324.15158191865692</c:v>
                </c:pt>
                <c:pt idx="71">
                  <c:v>328.78231880320897</c:v>
                </c:pt>
                <c:pt idx="72">
                  <c:v>333.41305568776141</c:v>
                </c:pt>
                <c:pt idx="73">
                  <c:v>338.04379257231375</c:v>
                </c:pt>
                <c:pt idx="74">
                  <c:v>342.67452945686586</c:v>
                </c:pt>
                <c:pt idx="75">
                  <c:v>347.30526634141825</c:v>
                </c:pt>
                <c:pt idx="76">
                  <c:v>351.93600322597018</c:v>
                </c:pt>
                <c:pt idx="77">
                  <c:v>356.56674011052257</c:v>
                </c:pt>
                <c:pt idx="78">
                  <c:v>361.19747699507474</c:v>
                </c:pt>
                <c:pt idx="79">
                  <c:v>365.82821387962696</c:v>
                </c:pt>
                <c:pt idx="80">
                  <c:v>370.45895076417918</c:v>
                </c:pt>
                <c:pt idx="81">
                  <c:v>375.08968764873174</c:v>
                </c:pt>
                <c:pt idx="82">
                  <c:v>379.72042453328379</c:v>
                </c:pt>
                <c:pt idx="83">
                  <c:v>384.35116141783601</c:v>
                </c:pt>
                <c:pt idx="84">
                  <c:v>388.98189830238829</c:v>
                </c:pt>
                <c:pt idx="85">
                  <c:v>393.61263518694068</c:v>
                </c:pt>
                <c:pt idx="86">
                  <c:v>398.24337207149267</c:v>
                </c:pt>
                <c:pt idx="87">
                  <c:v>402.87410895604495</c:v>
                </c:pt>
                <c:pt idx="88">
                  <c:v>407.50484584059728</c:v>
                </c:pt>
                <c:pt idx="89">
                  <c:v>412.1355827251495</c:v>
                </c:pt>
                <c:pt idx="90">
                  <c:v>416.76631960970167</c:v>
                </c:pt>
                <c:pt idx="91">
                  <c:v>421.39705649425395</c:v>
                </c:pt>
                <c:pt idx="92">
                  <c:v>426.02779337880622</c:v>
                </c:pt>
                <c:pt idx="93">
                  <c:v>430.65853026335861</c:v>
                </c:pt>
                <c:pt idx="94">
                  <c:v>435.28926714791066</c:v>
                </c:pt>
                <c:pt idx="95">
                  <c:v>439.92000403246294</c:v>
                </c:pt>
                <c:pt idx="96">
                  <c:v>444.55074091701522</c:v>
                </c:pt>
                <c:pt idx="97">
                  <c:v>449.18147780156744</c:v>
                </c:pt>
              </c:numCache>
            </c:numRef>
          </c:xVal>
          <c:yVal>
            <c:numRef>
              <c:f>Sheet1!$D$7:$D$104</c:f>
              <c:numCache>
                <c:formatCode>General</c:formatCode>
                <c:ptCount val="98"/>
                <c:pt idx="0">
                  <c:v>5.1801000489225309E-3</c:v>
                </c:pt>
                <c:pt idx="1">
                  <c:v>5.1380655623064955E-3</c:v>
                </c:pt>
                <c:pt idx="2">
                  <c:v>5.0960310756904652E-3</c:v>
                </c:pt>
                <c:pt idx="3">
                  <c:v>5.0539965890744314E-3</c:v>
                </c:pt>
                <c:pt idx="4">
                  <c:v>5.0119621024583994E-3</c:v>
                </c:pt>
                <c:pt idx="5">
                  <c:v>4.9699276158423674E-3</c:v>
                </c:pt>
                <c:pt idx="6">
                  <c:v>4.9278931292263311E-3</c:v>
                </c:pt>
                <c:pt idx="7">
                  <c:v>4.8858586426102964E-3</c:v>
                </c:pt>
                <c:pt idx="8">
                  <c:v>4.8438241559942653E-3</c:v>
                </c:pt>
                <c:pt idx="9">
                  <c:v>4.8017896693782307E-3</c:v>
                </c:pt>
                <c:pt idx="10">
                  <c:v>2.8949963454690305E-2</c:v>
                </c:pt>
                <c:pt idx="11">
                  <c:v>2.1446074884805818E-2</c:v>
                </c:pt>
                <c:pt idx="12">
                  <c:v>1.6382952260325614E-2</c:v>
                </c:pt>
                <c:pt idx="13">
                  <c:v>1.2812084938267713E-2</c:v>
                </c:pt>
                <c:pt idx="14">
                  <c:v>1.0214076319349731E-2</c:v>
                </c:pt>
                <c:pt idx="15">
                  <c:v>8.2763190579657024E-3</c:v>
                </c:pt>
                <c:pt idx="16">
                  <c:v>6.8006509814447728E-3</c:v>
                </c:pt>
                <c:pt idx="17">
                  <c:v>5.6566649244735355E-3</c:v>
                </c:pt>
                <c:pt idx="18">
                  <c:v>4.7559315677963201E-3</c:v>
                </c:pt>
                <c:pt idx="19">
                  <c:v>4.036958658385984E-3</c:v>
                </c:pt>
                <c:pt idx="20">
                  <c:v>3.4560473306535677E-3</c:v>
                </c:pt>
                <c:pt idx="21">
                  <c:v>2.9815466113233186E-3</c:v>
                </c:pt>
                <c:pt idx="22">
                  <c:v>2.5901411628538123E-3</c:v>
                </c:pt>
                <c:pt idx="23">
                  <c:v>2.2643941280176762E-3</c:v>
                </c:pt>
                <c:pt idx="24">
                  <c:v>1.991085751505329E-3</c:v>
                </c:pt>
                <c:pt idx="25">
                  <c:v>1.7600685239761644E-3</c:v>
                </c:pt>
                <c:pt idx="26">
                  <c:v>1.5634646554098404E-3</c:v>
                </c:pt>
                <c:pt idx="27">
                  <c:v>1.3950947223414401E-3</c:v>
                </c:pt>
                <c:pt idx="28">
                  <c:v>1.2500650997544921E-3</c:v>
                </c:pt>
                <c:pt idx="29">
                  <c:v>1.1244661583157331E-3</c:v>
                </c:pt>
                <c:pt idx="30">
                  <c:v>1.0151488344231257E-3</c:v>
                </c:pt>
                <c:pt idx="31">
                  <c:v>9.1955738339556832E-4</c:v>
                </c:pt>
                <c:pt idx="32">
                  <c:v>8.3560289861473033E-4</c:v>
                </c:pt>
                <c:pt idx="33">
                  <c:v>7.615667437521459E-4</c:v>
                </c:pt>
                <c:pt idx="34">
                  <c:v>6.9602616488176198E-4</c:v>
                </c:pt>
                <c:pt idx="35">
                  <c:v>6.3779650952690541E-4</c:v>
                </c:pt>
                <c:pt idx="36">
                  <c:v>5.8588599385304562E-4</c:v>
                </c:pt>
                <c:pt idx="37">
                  <c:v>5.3946003262657306E-4</c:v>
                </c:pt>
                <c:pt idx="38">
                  <c:v>4.978129156340595E-4</c:v>
                </c:pt>
                <c:pt idx="39">
                  <c:v>4.603451707989212E-4</c:v>
                </c:pt>
                <c:pt idx="40">
                  <c:v>4.2654536076766652E-4</c:v>
                </c:pt>
                <c:pt idx="41">
                  <c:v>3.9597535933276842E-4</c:v>
                </c:pt>
                <c:pt idx="42">
                  <c:v>3.6825837669357341E-4</c:v>
                </c:pt>
                <c:pt idx="43">
                  <c:v>3.430691693108043E-4</c:v>
                </c:pt>
                <c:pt idx="44">
                  <c:v>8.6595728984467744E-4</c:v>
                </c:pt>
                <c:pt idx="45">
                  <c:v>5.4380000331635239E-4</c:v>
                </c:pt>
                <c:pt idx="46">
                  <c:v>4.2602761205159386E-4</c:v>
                </c:pt>
                <c:pt idx="47">
                  <c:v>3.5367102504664608E-4</c:v>
                </c:pt>
                <c:pt idx="48">
                  <c:v>3.0213053857285912E-4</c:v>
                </c:pt>
                <c:pt idx="49">
                  <c:v>2.6263887563383816E-4</c:v>
                </c:pt>
                <c:pt idx="50">
                  <c:v>2.3104906171778612E-4</c:v>
                </c:pt>
                <c:pt idx="51">
                  <c:v>2.0505760381912865E-4</c:v>
                </c:pt>
                <c:pt idx="52">
                  <c:v>1.8324358244272568E-4</c:v>
                </c:pt>
                <c:pt idx="53">
                  <c:v>1.6466358440056384E-4</c:v>
                </c:pt>
                <c:pt idx="54">
                  <c:v>1.4865642567207153E-4</c:v>
                </c:pt>
                <c:pt idx="55">
                  <c:v>1.3473927850548973E-4</c:v>
                </c:pt>
                <c:pt idx="56">
                  <c:v>1.2254807722910911E-4</c:v>
                </c:pt>
                <c:pt idx="57">
                  <c:v>1.1180121024677035E-4</c:v>
                </c:pt>
                <c:pt idx="58">
                  <c:v>1.0227629119043656E-4</c:v>
                </c:pt>
                <c:pt idx="59">
                  <c:v>9.379468404131711E-5</c:v>
                </c:pt>
                <c:pt idx="60">
                  <c:v>8.6210837694280265E-5</c:v>
                </c:pt>
                <c:pt idx="61">
                  <c:v>7.9404720247778791E-5</c:v>
                </c:pt>
                <c:pt idx="62">
                  <c:v>7.3276317976554058E-5</c:v>
                </c:pt>
                <c:pt idx="63">
                  <c:v>6.774154937132236E-5</c:v>
                </c:pt>
                <c:pt idx="64">
                  <c:v>6.272917349169268E-5</c:v>
                </c:pt>
                <c:pt idx="65">
                  <c:v>5.8178412455408712E-5</c:v>
                </c:pt>
                <c:pt idx="66">
                  <c:v>5.4037096859426537E-5</c:v>
                </c:pt>
                <c:pt idx="67">
                  <c:v>5.0260200760973394E-5</c:v>
                </c:pt>
                <c:pt idx="68">
                  <c:v>4.6808671346662185E-5</c:v>
                </c:pt>
                <c:pt idx="69">
                  <c:v>4.3648484604906692E-5</c:v>
                </c:pt>
                <c:pt idx="70">
                  <c:v>4.0749876478752456E-5</c:v>
                </c:pt>
                <c:pt idx="71">
                  <c:v>3.8086711796857025E-5</c:v>
                </c:pt>
                <c:pt idx="72">
                  <c:v>3.5635962477243968E-5</c:v>
                </c:pt>
                <c:pt idx="73">
                  <c:v>3.3377273193688181E-5</c:v>
                </c:pt>
                <c:pt idx="74">
                  <c:v>3.1292597634728636E-5</c:v>
                </c:pt>
                <c:pt idx="75">
                  <c:v>2.9365892175840958E-5</c:v>
                </c:pt>
                <c:pt idx="76">
                  <c:v>2.7582856573901034E-5</c:v>
                </c:pt>
                <c:pt idx="77">
                  <c:v>2.5930713422454062E-5</c:v>
                </c:pt>
                <c:pt idx="78">
                  <c:v>2.4398019748102912E-5</c:v>
                </c:pt>
                <c:pt idx="79">
                  <c:v>2.2974505405771396E-5</c:v>
                </c:pt>
                <c:pt idx="80">
                  <c:v>2.1650933932684489E-5</c:v>
                </c:pt>
                <c:pt idx="81">
                  <c:v>2.0418982313257568E-5</c:v>
                </c:pt>
                <c:pt idx="82">
                  <c:v>1.9271136738134581E-5</c:v>
                </c:pt>
                <c:pt idx="83">
                  <c:v>1.8200601946410785E-5</c:v>
                </c:pt>
                <c:pt idx="84">
                  <c:v>1.720122214836639E-5</c:v>
                </c:pt>
                <c:pt idx="85">
                  <c:v>1.6267411857169255E-5</c:v>
                </c:pt>
                <c:pt idx="86">
                  <c:v>1.5394095228451368E-5</c:v>
                </c:pt>
                <c:pt idx="87">
                  <c:v>1.0420399775558504E-4</c:v>
                </c:pt>
                <c:pt idx="88">
                  <c:v>5.0557574412476931E-5</c:v>
                </c:pt>
                <c:pt idx="89">
                  <c:v>3.2850996844804177E-5</c:v>
                </c:pt>
                <c:pt idx="90">
                  <c:v>2.2996177099711948E-5</c:v>
                </c:pt>
                <c:pt idx="91">
                  <c:v>1.6466327367022987E-5</c:v>
                </c:pt>
                <c:pt idx="92">
                  <c:v>1.1738392205287622E-5</c:v>
                </c:pt>
                <c:pt idx="93">
                  <c:v>8.128616041718137E-6</c:v>
                </c:pt>
                <c:pt idx="94">
                  <c:v>5.2750305508372925E-6</c:v>
                </c:pt>
                <c:pt idx="95">
                  <c:v>2.9640705489778178E-6</c:v>
                </c:pt>
                <c:pt idx="96">
                  <c:v>1.05962120988993E-6</c:v>
                </c:pt>
                <c:pt idx="97">
                  <c:v>-2.8665751248227814E-20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470656"/>
        <c:axId val="94740864"/>
      </c:scatterChart>
      <c:valAx>
        <c:axId val="92470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Cord</a:t>
                </a:r>
                <a:r>
                  <a:rPr lang="en-GB" baseline="0"/>
                  <a:t> length [µm]</a:t>
                </a:r>
                <a:endParaRPr lang="en-GB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740864"/>
        <c:crosses val="autoZero"/>
        <c:crossBetween val="midCat"/>
      </c:valAx>
      <c:valAx>
        <c:axId val="9474086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Probability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247065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11/28/2012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noProof="0" smtClean="0"/>
              <a:t>ESA UNCLASSIFIED – For Official Use</a:t>
            </a:r>
            <a:endParaRPr lang="en-GB" sz="8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90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630238" y="619760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SPENVIS Jupiter Models | H. D. R. Evans | Univ. Aberystwyth | 28/11/2012 | TEC-EES | Slide  </a:t>
            </a:r>
            <a:fld id="{034CCFD9-3EBE-4391-8883-B8CEB9E798AE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noProof="0" smtClean="0"/>
              <a:t>ESA UNCLASSIFIED – For Official Use</a:t>
            </a:r>
            <a:endParaRPr lang="en-GB" sz="800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cortona3d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envis.oma.be/help/models/sapre_upl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87375" y="2319685"/>
            <a:ext cx="7972425" cy="1077218"/>
          </a:xfrm>
        </p:spPr>
        <p:txBody>
          <a:bodyPr/>
          <a:lstStyle/>
          <a:p>
            <a:r>
              <a:rPr lang="en-GB" smtClean="0"/>
              <a:t>JUICE Rad. Modelling WS 2012 - SPENVIS</a:t>
            </a:r>
            <a:endParaRPr lang="en-GB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614363" y="4025900"/>
            <a:ext cx="78898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GB" smtClean="0">
                <a:solidFill>
                  <a:schemeClr val="accent1"/>
                </a:solidFill>
              </a:rPr>
              <a:t>H. D. R. Evans</a:t>
            </a:r>
            <a:br>
              <a:rPr lang="en-GB" smtClean="0">
                <a:solidFill>
                  <a:schemeClr val="accent1"/>
                </a:solidFill>
              </a:rPr>
            </a:br>
            <a:r>
              <a:rPr lang="en-GB" smtClean="0">
                <a:solidFill>
                  <a:schemeClr val="accent1"/>
                </a:solidFill>
              </a:rPr>
              <a:t>Univ. Aberystwyth</a:t>
            </a:r>
            <a:br>
              <a:rPr lang="en-GB" smtClean="0">
                <a:solidFill>
                  <a:schemeClr val="accent1"/>
                </a:solidFill>
              </a:rPr>
            </a:br>
            <a:r>
              <a:rPr lang="en-GB" smtClean="0">
                <a:solidFill>
                  <a:schemeClr val="accent1"/>
                </a:solidFill>
              </a:rPr>
              <a:t>28/11/2012</a:t>
            </a: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Ganymede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" y="1722120"/>
            <a:ext cx="4896084" cy="41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757" y="1258234"/>
            <a:ext cx="4226243" cy="505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7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Output Pages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67" y="1266142"/>
            <a:ext cx="6681787" cy="4956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 rot="18911416">
            <a:off x="3513592" y="2691704"/>
            <a:ext cx="1761136" cy="332606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43" y="3744627"/>
            <a:ext cx="3679305" cy="272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eft Arrow 8"/>
          <p:cNvSpPr/>
          <p:nvPr/>
        </p:nvSpPr>
        <p:spPr>
          <a:xfrm rot="16200000">
            <a:off x="7316061" y="3042956"/>
            <a:ext cx="1761136" cy="332606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910522" y="1266142"/>
            <a:ext cx="413042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Link that can be used by Excel</a:t>
            </a:r>
          </a:p>
          <a:p>
            <a:r>
              <a:rPr lang="en-GB" dirty="0"/>
              <a:t>t</a:t>
            </a:r>
            <a:r>
              <a:rPr lang="en-GB" dirty="0" smtClean="0"/>
              <a:t>o download CSV formatted data</a:t>
            </a:r>
          </a:p>
          <a:p>
            <a:r>
              <a:rPr lang="en-GB" dirty="0" smtClean="0"/>
              <a:t>as HTML tables</a:t>
            </a:r>
          </a:p>
          <a:p>
            <a:endParaRPr lang="en-GB" dirty="0"/>
          </a:p>
          <a:p>
            <a:r>
              <a:rPr lang="en-GB" dirty="0" smtClean="0"/>
              <a:t>CSV Format defined in help pages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2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Radiation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Radiation sources include:</a:t>
            </a:r>
          </a:p>
          <a:p>
            <a:pPr marL="1169988" lvl="1" indent="-285750">
              <a:buFont typeface="Arial" pitchFamily="34" charset="0"/>
              <a:buChar char="•"/>
            </a:pPr>
            <a:r>
              <a:rPr lang="en-GB" dirty="0" smtClean="0"/>
              <a:t>Galactic cosmic rays</a:t>
            </a:r>
          </a:p>
          <a:p>
            <a:pPr marL="1169988" lvl="1" indent="-285750">
              <a:buFont typeface="Arial" pitchFamily="34" charset="0"/>
              <a:buChar char="•"/>
            </a:pPr>
            <a:r>
              <a:rPr lang="en-GB" dirty="0" smtClean="0"/>
              <a:t>Solar protons (long, short term)</a:t>
            </a:r>
          </a:p>
          <a:p>
            <a:pPr marL="1169988" lvl="1" indent="-285750">
              <a:buFont typeface="Arial" pitchFamily="34" charset="0"/>
              <a:buChar char="•"/>
            </a:pPr>
            <a:r>
              <a:rPr lang="en-GB" dirty="0" smtClean="0"/>
              <a:t>Trapped radiation belts (D&amp;G, GIRE, </a:t>
            </a:r>
            <a:r>
              <a:rPr lang="en-GB" dirty="0" err="1" smtClean="0"/>
              <a:t>Salammbô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Models for all three sources in the “Radiation Sources and Effects Models”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 addition, there are the Jovian specific JOREM models:</a:t>
            </a:r>
          </a:p>
          <a:p>
            <a:pPr marL="1169988" lvl="1" indent="-285750">
              <a:buFont typeface="Arial" pitchFamily="34" charset="0"/>
              <a:buChar char="•"/>
            </a:pPr>
            <a:r>
              <a:rPr lang="en-GB" dirty="0" smtClean="0"/>
              <a:t>Electron belt</a:t>
            </a:r>
          </a:p>
          <a:p>
            <a:pPr marL="1169988" lvl="1" indent="-285750">
              <a:buFont typeface="Arial" pitchFamily="34" charset="0"/>
              <a:buChar char="•"/>
            </a:pPr>
            <a:r>
              <a:rPr lang="en-GB" dirty="0" smtClean="0"/>
              <a:t>Proton belt</a:t>
            </a:r>
          </a:p>
          <a:p>
            <a:pPr marL="1169988" lvl="1" indent="-285750">
              <a:buFont typeface="Arial" pitchFamily="34" charset="0"/>
              <a:buChar char="•"/>
            </a:pPr>
            <a:r>
              <a:rPr lang="en-GB" dirty="0" smtClean="0"/>
              <a:t>Carbon, Oxygen, Sulphur </a:t>
            </a:r>
            <a:r>
              <a:rPr lang="en-GB" dirty="0" smtClean="0"/>
              <a:t>belts</a:t>
            </a:r>
          </a:p>
          <a:p>
            <a:pPr marL="1169988" lvl="1" indent="-285750">
              <a:buFont typeface="Arial" pitchFamily="34" charset="0"/>
              <a:buChar char="•"/>
            </a:pPr>
            <a:r>
              <a:rPr lang="en-GB" dirty="0" smtClean="0"/>
              <a:t>Electron background model (IEM)</a:t>
            </a:r>
          </a:p>
        </p:txBody>
      </p:sp>
    </p:spTree>
    <p:extLst>
      <p:ext uri="{BB962C8B-B14F-4D97-AF65-F5344CB8AC3E}">
        <p14:creationId xmlns:p14="http://schemas.microsoft.com/office/powerpoint/2010/main" val="35081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JOREM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260158"/>
            <a:ext cx="76295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Effects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SHIELDOSE-2		Dose as function of shielding thickness (p+, e-)</a:t>
            </a:r>
          </a:p>
          <a:p>
            <a:r>
              <a:rPr lang="en-GB" dirty="0" smtClean="0"/>
              <a:t>SHIELDOSE-2Q	</a:t>
            </a:r>
          </a:p>
          <a:p>
            <a:r>
              <a:rPr lang="en-GB" dirty="0" smtClean="0"/>
              <a:t>Non-Ionising dose	NID as function of shielding thickness (p+, e-)</a:t>
            </a:r>
            <a:br>
              <a:rPr lang="en-GB" dirty="0" smtClean="0"/>
            </a:br>
            <a:r>
              <a:rPr lang="en-GB" dirty="0" smtClean="0"/>
              <a:t>			(</a:t>
            </a:r>
            <a:r>
              <a:rPr lang="en-GB" dirty="0" err="1" smtClean="0"/>
              <a:t>Opto</a:t>
            </a:r>
            <a:r>
              <a:rPr lang="en-GB" dirty="0" smtClean="0"/>
              <a:t>-electronic degradation)</a:t>
            </a:r>
          </a:p>
          <a:p>
            <a:r>
              <a:rPr lang="en-GB" dirty="0" smtClean="0"/>
              <a:t>EQFLUX/MC-SCREAM	Solar cell degradation models (p+, e-)</a:t>
            </a:r>
          </a:p>
          <a:p>
            <a:r>
              <a:rPr lang="en-GB" dirty="0" smtClean="0"/>
              <a:t>CRÈME models	SEU rate predictions (GCR, p+)	</a:t>
            </a:r>
          </a:p>
          <a:p>
            <a:r>
              <a:rPr lang="en-GB" dirty="0" smtClean="0"/>
              <a:t>Geant4</a:t>
            </a:r>
          </a:p>
          <a:p>
            <a:pPr lvl="1"/>
            <a:r>
              <a:rPr lang="en-GB" dirty="0" err="1" smtClean="0"/>
              <a:t>Mulassis</a:t>
            </a:r>
            <a:r>
              <a:rPr lang="en-GB" dirty="0" smtClean="0"/>
              <a:t>	Simple geometries (slab, sphere)</a:t>
            </a:r>
          </a:p>
          <a:p>
            <a:pPr lvl="1"/>
            <a:r>
              <a:rPr lang="en-GB" dirty="0" smtClean="0"/>
              <a:t>GRAS		Complex 3D geometries (GDML)</a:t>
            </a:r>
          </a:p>
          <a:p>
            <a:pPr lvl="1"/>
            <a:r>
              <a:rPr lang="en-GB" dirty="0" smtClean="0"/>
              <a:t>SSAT		Ray tracing/Sector Shielding (GDML)</a:t>
            </a:r>
          </a:p>
          <a:p>
            <a:pPr lvl="1"/>
            <a:r>
              <a:rPr lang="en-GB" dirty="0" smtClean="0"/>
              <a:t>GEMAT	SEU effects in components</a:t>
            </a:r>
          </a:p>
          <a:p>
            <a:pPr marL="808038" lvl="1" indent="0">
              <a:buNone/>
            </a:pPr>
            <a:r>
              <a:rPr lang="en-GB" dirty="0" smtClean="0"/>
              <a:t>Generating GDML files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6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Dose Calculation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Components are rated to a dose limit, beyond which they may fail or fade. </a:t>
            </a:r>
          </a:p>
          <a:p>
            <a:pPr marL="0" indent="0">
              <a:buNone/>
            </a:pPr>
            <a:r>
              <a:rPr lang="en-GB" dirty="0" smtClean="0"/>
              <a:t>This limit is commonly established by testing using a Cobalt-60 source – Gamma ray dose (very penetrating).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radiation dose from the space environment is mixed (protons, electrons, cosmic rays), each with varying levels of shielding effectiveness. This rich environment is simplified into a single metric, e.g. TID, NID, etc.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It is also necessary to establish how much dose will be received by a component in the environment given the shielding available: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Simple shielding geometries (solid sphere, slab, spherical shell, </a:t>
            </a:r>
            <a:r>
              <a:rPr lang="en-GB" dirty="0" err="1" smtClean="0"/>
              <a:t>etc</a:t>
            </a:r>
            <a:r>
              <a:rPr lang="en-GB" dirty="0" smtClean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Sector shielding analysis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Full physics simulations (Geant4, </a:t>
            </a:r>
            <a:r>
              <a:rPr lang="en-GB" dirty="0" err="1" smtClean="0"/>
              <a:t>Fluka</a:t>
            </a:r>
            <a:r>
              <a:rPr lang="en-GB" dirty="0" smtClean="0"/>
              <a:t>, etc.)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553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Effects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9797"/>
            <a:ext cx="4607243" cy="527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089797"/>
            <a:ext cx="4962525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634" y="4512623"/>
            <a:ext cx="3016332" cy="1151907"/>
          </a:xfrm>
          <a:prstGeom prst="rect">
            <a:avLst/>
          </a:prstGeom>
          <a:noFill/>
          <a:ln w="76200" cmpd="thickThin">
            <a:solidFill>
              <a:srgbClr val="D01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07242" y="4273138"/>
            <a:ext cx="2684207" cy="358240"/>
          </a:xfrm>
          <a:prstGeom prst="rect">
            <a:avLst/>
          </a:prstGeom>
          <a:noFill/>
          <a:ln w="76200" cmpd="thickThin">
            <a:solidFill>
              <a:srgbClr val="D01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5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Dose Effects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662545"/>
            <a:ext cx="4193556" cy="432868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SHIELDOSE(2,2-Q) provides dose-depth curves for simple geometries. Similarly, the NIEL model provides non-ionising doses 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This is the simplest, and most conservative approach to RHA of a component.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Generally, the solid sphere geometry is used and can serve as an input to the sector shielding approach (SSAT, FASTRAD, DOSRAD, etc.)</a:t>
            </a:r>
          </a:p>
        </p:txBody>
      </p:sp>
      <p:pic>
        <p:nvPicPr>
          <p:cNvPr id="1026" name="Picture 2" descr="http://www.spenvis.oma.be/spenvis/htusers/h/hugh/ABERYSTWYTH/1354093896/sd2_do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08" y="1032172"/>
            <a:ext cx="3772395" cy="28292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hielding configura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20" r="16082"/>
          <a:stretch/>
        </p:blipFill>
        <p:spPr bwMode="auto">
          <a:xfrm>
            <a:off x="6101939" y="4110850"/>
            <a:ext cx="2840182" cy="18521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hielding configura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7" t="32676" r="28070" b="36968"/>
          <a:stretch/>
        </p:blipFill>
        <p:spPr bwMode="auto">
          <a:xfrm>
            <a:off x="5545773" y="4003973"/>
            <a:ext cx="1520043" cy="153279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4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Upset Calculation - Theory</a:t>
            </a:r>
            <a:endParaRPr lang="en-GB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14313" y="1285875"/>
            <a:ext cx="5715000" cy="492918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SEE are caused by </a:t>
            </a:r>
            <a:r>
              <a:rPr lang="en-GB" b="1" u="sng" dirty="0"/>
              <a:t>GCRs</a:t>
            </a:r>
            <a:r>
              <a:rPr lang="en-GB" dirty="0"/>
              <a:t> and </a:t>
            </a:r>
            <a:r>
              <a:rPr lang="en-GB" b="1" u="sng" dirty="0" smtClean="0"/>
              <a:t>protons</a:t>
            </a:r>
            <a:endParaRPr lang="en-GB" b="1" u="sng" dirty="0"/>
          </a:p>
          <a:p>
            <a:pPr marL="0" indent="0">
              <a:buNone/>
            </a:pPr>
            <a:r>
              <a:rPr lang="en-GB" dirty="0"/>
              <a:t>SEE can be: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destructive, e.g. Latch-up, </a:t>
            </a:r>
            <a:r>
              <a:rPr lang="en-GB" dirty="0"/>
              <a:t>or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temporary, e.g. Single </a:t>
            </a:r>
            <a:r>
              <a:rPr lang="en-GB" dirty="0"/>
              <a:t>event upset/bit </a:t>
            </a:r>
            <a:r>
              <a:rPr lang="en-GB" dirty="0" smtClean="0"/>
              <a:t>flip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Mechanism is species dependent:</a:t>
            </a: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Ions</a:t>
            </a:r>
            <a:r>
              <a:rPr lang="en-US" dirty="0" smtClean="0"/>
              <a:t>: cause upsets via ionization; this depends on the length of the ionization column in the sensitive volume of the component.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Protons</a:t>
            </a:r>
            <a:r>
              <a:rPr lang="en-US" dirty="0" smtClean="0"/>
              <a:t>: cause upsets via a nuclear interaction </a:t>
            </a:r>
            <a:r>
              <a:rPr lang="en-US" dirty="0" smtClean="0">
                <a:sym typeface="Wingdings" pitchFamily="2" charset="2"/>
              </a:rPr>
              <a:t>leading to an ionization column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Evaluating </a:t>
            </a:r>
            <a:r>
              <a:rPr lang="en-GB" dirty="0"/>
              <a:t>SEE requires knowledge of </a:t>
            </a:r>
            <a:r>
              <a:rPr lang="en-GB" dirty="0" smtClean="0"/>
              <a:t>component</a:t>
            </a:r>
            <a:br>
              <a:rPr lang="en-GB" dirty="0" smtClean="0"/>
            </a:b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>
                <a:sym typeface="Wingdings" pitchFamily="2" charset="2"/>
              </a:rPr>
              <a:t>Test </a:t>
            </a:r>
            <a:r>
              <a:rPr lang="en-GB" dirty="0" smtClean="0">
                <a:sym typeface="Wingdings" pitchFamily="2" charset="2"/>
              </a:rPr>
              <a:t>data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(some component data included in SPENVIS)</a:t>
            </a:r>
            <a:endParaRPr lang="en-GB" dirty="0">
              <a:sym typeface="Wingdings" pitchFamily="2" charset="2"/>
            </a:endParaRPr>
          </a:p>
          <a:p>
            <a:pPr lvl="1">
              <a:buFont typeface="Arial" charset="0"/>
              <a:buNone/>
            </a:pPr>
            <a:endParaRPr lang="en-GB" b="1" dirty="0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6" r="55260" b="30122"/>
          <a:stretch>
            <a:fillRect/>
          </a:stretch>
        </p:blipFill>
        <p:spPr bwMode="auto">
          <a:xfrm>
            <a:off x="5929313" y="1071563"/>
            <a:ext cx="3071812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8" t="17194" b="23582"/>
          <a:stretch>
            <a:fillRect/>
          </a:stretch>
        </p:blipFill>
        <p:spPr bwMode="auto">
          <a:xfrm>
            <a:off x="5929313" y="3857625"/>
            <a:ext cx="3059112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7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Test Data</a:t>
            </a:r>
            <a:endParaRPr lang="en-GB" dirty="0" smtClean="0"/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5286375" y="5572125"/>
            <a:ext cx="371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3200"/>
              <a:t>Heavy Ion test data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5338763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Chart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"/>
          <a:stretch>
            <a:fillRect/>
          </a:stretch>
        </p:blipFill>
        <p:spPr bwMode="auto">
          <a:xfrm>
            <a:off x="3929063" y="1143000"/>
            <a:ext cx="50006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11240" y="4857750"/>
            <a:ext cx="3618448" cy="6461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Test saturation cross section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matches the visual inspection</a:t>
            </a:r>
            <a:endParaRPr lang="en-GB" dirty="0">
              <a:latin typeface="+mn-lt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500563" y="4844256"/>
            <a:ext cx="785812" cy="357188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1302543" y="3776352"/>
            <a:ext cx="269081" cy="8670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100512" y="1448790"/>
            <a:ext cx="2328863" cy="427512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dirty="0" smtClean="0"/>
              <a:t>Proton test data</a:t>
            </a:r>
          </a:p>
        </p:txBody>
      </p:sp>
      <p:sp>
        <p:nvSpPr>
          <p:cNvPr id="23561" name="TextBox 11"/>
          <p:cNvSpPr txBox="1">
            <a:spLocks noChangeArrowheads="1"/>
          </p:cNvSpPr>
          <p:nvPr/>
        </p:nvSpPr>
        <p:spPr bwMode="auto">
          <a:xfrm>
            <a:off x="428625" y="3425577"/>
            <a:ext cx="1747838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No obvious </a:t>
            </a:r>
            <a:r>
              <a:rPr lang="en-US" dirty="0" err="1"/>
              <a:t>LET</a:t>
            </a:r>
            <a:r>
              <a:rPr lang="en-US" baseline="-25000" dirty="0" err="1"/>
              <a:t>th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49382" y="1096471"/>
            <a:ext cx="358634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Aim is to have a cross section curve as a function of incident particle LET or proton energy.</a:t>
            </a:r>
          </a:p>
          <a:p>
            <a:endParaRPr lang="en-GB" dirty="0"/>
          </a:p>
          <a:p>
            <a:r>
              <a:rPr lang="en-GB" dirty="0" smtClean="0"/>
              <a:t>This is typically the data is fit to a </a:t>
            </a:r>
            <a:r>
              <a:rPr lang="en-GB" dirty="0" err="1" smtClean="0"/>
              <a:t>Weibull</a:t>
            </a:r>
            <a:r>
              <a:rPr lang="en-GB" dirty="0" smtClean="0"/>
              <a:t> or </a:t>
            </a:r>
            <a:r>
              <a:rPr lang="en-GB" dirty="0" err="1" smtClean="0"/>
              <a:t>Bendel</a:t>
            </a:r>
            <a:r>
              <a:rPr lang="en-GB" dirty="0" smtClean="0"/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12177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on line</a:t>
            </a:r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411968"/>
            <a:ext cx="7905750" cy="4318000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dirty="0" smtClean="0"/>
              <a:t>http://www.spenvis.oma.be/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57"/>
          <a:stretch/>
        </p:blipFill>
        <p:spPr bwMode="auto">
          <a:xfrm>
            <a:off x="114783" y="1953990"/>
            <a:ext cx="6936325" cy="385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eft Arrow 1"/>
          <p:cNvSpPr/>
          <p:nvPr/>
        </p:nvSpPr>
        <p:spPr>
          <a:xfrm>
            <a:off x="1008740" y="3323772"/>
            <a:ext cx="1088571" cy="4354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 descr="http://blog.qr4.nl/temp/QR_CODE_BRANDED_6348954635187967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959" y="2099131"/>
            <a:ext cx="3692298" cy="428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Upset Calculation - Ions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07" y="1674607"/>
            <a:ext cx="5329238" cy="275488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CREME 86/96 RPP method: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400" dirty="0" smtClean="0"/>
              <a:t>Device Dimensions (</a:t>
            </a:r>
            <a:r>
              <a:rPr lang="en-US" sz="1400" dirty="0" err="1" smtClean="0"/>
              <a:t>l×w×h</a:t>
            </a:r>
            <a:r>
              <a:rPr lang="en-US" sz="1400" dirty="0" smtClean="0"/>
              <a:t>) </a:t>
            </a:r>
            <a:r>
              <a:rPr lang="en-US" sz="1400" dirty="0" smtClean="0">
                <a:sym typeface="Wingdings" pitchFamily="2" charset="2"/>
              </a:rPr>
              <a:t> RPP path length distribution. </a:t>
            </a:r>
            <a:r>
              <a:rPr lang="en-US" sz="1400" dirty="0">
                <a:sym typeface="Wingdings" pitchFamily="2" charset="2"/>
              </a:rPr>
              <a:t> </a:t>
            </a:r>
            <a:r>
              <a:rPr lang="en-US" sz="1400" dirty="0" smtClean="0">
                <a:sym typeface="Wingdings" pitchFamily="2" charset="2"/>
              </a:rPr>
              <a:t>These dimensions are derived from actual device dimension measurements, the cross section test data and device thickness.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400" dirty="0" smtClean="0">
                <a:sym typeface="Wingdings" pitchFamily="2" charset="2"/>
              </a:rPr>
              <a:t>Critical Charge (</a:t>
            </a:r>
            <a:r>
              <a:rPr lang="en-US" sz="1400" i="1" dirty="0" smtClean="0">
                <a:sym typeface="Wingdings" pitchFamily="2" charset="2"/>
              </a:rPr>
              <a:t>Q</a:t>
            </a:r>
            <a:r>
              <a:rPr lang="en-US" sz="1400" i="1" baseline="-25000" dirty="0" smtClean="0">
                <a:sym typeface="Wingdings" pitchFamily="2" charset="2"/>
              </a:rPr>
              <a:t>c</a:t>
            </a:r>
            <a:r>
              <a:rPr lang="en-US" sz="1400" dirty="0" smtClean="0">
                <a:sym typeface="Wingdings" pitchFamily="2" charset="2"/>
              </a:rPr>
              <a:t>) – proportional to </a:t>
            </a:r>
            <a:r>
              <a:rPr lang="en-US" sz="1400" dirty="0" err="1" smtClean="0">
                <a:sym typeface="Wingdings" pitchFamily="2" charset="2"/>
              </a:rPr>
              <a:t>LET</a:t>
            </a:r>
            <a:r>
              <a:rPr lang="en-US" sz="1400" baseline="-25000" dirty="0" err="1" smtClean="0">
                <a:sym typeface="Wingdings" pitchFamily="2" charset="2"/>
              </a:rPr>
              <a:t>th</a:t>
            </a:r>
            <a:r>
              <a:rPr lang="en-US" sz="1400" dirty="0" smtClean="0">
                <a:sym typeface="Wingdings" pitchFamily="2" charset="2"/>
              </a:rPr>
              <a:t>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400" dirty="0" smtClean="0">
                <a:sym typeface="Wingdings" pitchFamily="2" charset="2"/>
              </a:rPr>
              <a:t>Cross section: is from the device test data</a:t>
            </a:r>
            <a:r>
              <a:rPr lang="en-US" sz="1400" dirty="0" smtClean="0">
                <a:sym typeface="Wingdings" pitchFamily="2" charset="2"/>
              </a:rPr>
              <a:t>.</a:t>
            </a:r>
            <a:endParaRPr lang="en-US" sz="1400" dirty="0" smtClean="0">
              <a:sym typeface="Wingdings" pitchFamily="2" charset="2"/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266792"/>
              </p:ext>
            </p:extLst>
          </p:nvPr>
        </p:nvGraphicFramePr>
        <p:xfrm>
          <a:off x="214312" y="5119172"/>
          <a:ext cx="871537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" imgW="4254500" imgH="495300" progId="Equation.3">
                  <p:embed/>
                </p:oleObj>
              </mc:Choice>
              <mc:Fallback>
                <p:oleObj name="Equation" r:id="rId3" imgW="42545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" y="5119172"/>
                        <a:ext cx="8715375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237507" y="4783159"/>
            <a:ext cx="571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N.B.: 22.5 is for Silicon, for </a:t>
            </a:r>
            <a:r>
              <a:rPr lang="en-US" dirty="0" err="1"/>
              <a:t>GaAs</a:t>
            </a:r>
            <a:r>
              <a:rPr lang="en-US" dirty="0"/>
              <a:t> this becomes 30.0</a:t>
            </a:r>
            <a:endParaRPr lang="en-GB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5786446" y="1428736"/>
          <a:ext cx="3152775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60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Upset Calculation - Theory</a:t>
            </a:r>
            <a:endParaRPr lang="en-GB" smtClean="0"/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3238"/>
          </a:xfrm>
        </p:spPr>
        <p:txBody>
          <a:bodyPr/>
          <a:lstStyle/>
          <a:p>
            <a:r>
              <a:rPr lang="en-US" sz="1800" dirty="0" smtClean="0"/>
              <a:t>Protons: CREME 86/96 method:</a:t>
            </a:r>
          </a:p>
          <a:p>
            <a:pPr lvl="1">
              <a:buFont typeface="Arial" charset="0"/>
              <a:buNone/>
            </a:pPr>
            <a:r>
              <a:rPr lang="en-US" sz="1800" dirty="0" smtClean="0"/>
              <a:t>Cross-section data (</a:t>
            </a:r>
            <a:r>
              <a:rPr lang="en-US" sz="1800" dirty="0" err="1" smtClean="0"/>
              <a:t>Bendel</a:t>
            </a:r>
            <a:r>
              <a:rPr lang="en-US" sz="1800" dirty="0" smtClean="0"/>
              <a:t>, </a:t>
            </a:r>
            <a:r>
              <a:rPr lang="en-US" sz="1800" dirty="0" err="1" smtClean="0"/>
              <a:t>Weibull</a:t>
            </a:r>
            <a:r>
              <a:rPr lang="en-US" sz="1800" dirty="0" smtClean="0"/>
              <a:t>, Profit)</a:t>
            </a:r>
          </a:p>
          <a:p>
            <a:pPr lvl="1">
              <a:buFont typeface="Arial" charset="0"/>
              <a:buNone/>
            </a:pPr>
            <a:endParaRPr lang="en-US" sz="1800" dirty="0" smtClean="0"/>
          </a:p>
          <a:p>
            <a:pPr lvl="1">
              <a:buFont typeface="Arial" charset="0"/>
              <a:buNone/>
            </a:pPr>
            <a:r>
              <a:rPr lang="en-US" sz="1800" dirty="0" smtClean="0"/>
              <a:t>In principle, there are no angular effects to consider.</a:t>
            </a:r>
          </a:p>
          <a:p>
            <a:pPr lvl="1">
              <a:buFont typeface="Arial" charset="0"/>
              <a:buNone/>
            </a:pPr>
            <a:endParaRPr lang="en-GB" sz="1800" dirty="0" smtClean="0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1441450" y="4714875"/>
          <a:ext cx="65278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" imgW="1600200" imgH="279360" progId="Equation.3">
                  <p:embed/>
                </p:oleObj>
              </mc:Choice>
              <mc:Fallback>
                <p:oleObj name="Equation" r:id="rId3" imgW="1600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4714875"/>
                        <a:ext cx="6527800" cy="113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8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SEE in SPENVIS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03" y="831853"/>
            <a:ext cx="3919043" cy="552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6" y="1030756"/>
            <a:ext cx="4487979" cy="512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6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Geant4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673225"/>
            <a:ext cx="3517900" cy="4318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Geant4 tools have similar inputs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Source particle definitions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Physics lists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Material lists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Geometry (GRAS, SSAT)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 smtClean="0"/>
              <a:t>Mulassis</a:t>
            </a:r>
            <a:r>
              <a:rPr lang="en-GB" dirty="0" smtClean="0"/>
              <a:t> &amp; GEMAT have their</a:t>
            </a:r>
            <a:br>
              <a:rPr lang="en-GB" dirty="0" smtClean="0"/>
            </a:br>
            <a:r>
              <a:rPr lang="en-GB" dirty="0" smtClean="0"/>
              <a:t>own geometry definitions.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Geant4 input files (macros &amp; GDML) available for download to permit local runs.</a:t>
            </a:r>
            <a:endParaRPr lang="en-GB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526733"/>
            <a:ext cx="501015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3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Geometry Definition (GDML)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Two tools available to generate simple GDML geometries: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HTML based Geometry Definition tool</a:t>
            </a:r>
          </a:p>
          <a:p>
            <a:pPr marL="1169988" lvl="1" indent="-285750">
              <a:buFontTx/>
              <a:buChar char="-"/>
            </a:pPr>
            <a:r>
              <a:rPr lang="en-GB" dirty="0" smtClean="0"/>
              <a:t>Series of HTML pages to specify a geometry with up to 10 elements using CSG (sphere, box, cylinder)</a:t>
            </a:r>
          </a:p>
          <a:p>
            <a:pPr marL="1169988" lvl="1" indent="-285750">
              <a:buFontTx/>
              <a:buChar char="-"/>
            </a:pPr>
            <a:r>
              <a:rPr lang="en-GB" dirty="0" smtClean="0"/>
              <a:t>Visualisation available at each step using VRML (need plug in, such as </a:t>
            </a:r>
            <a:r>
              <a:rPr lang="en-GB" dirty="0" err="1" smtClean="0"/>
              <a:t>Cortona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smtClean="0">
                <a:hlinkClick r:id="rId2"/>
              </a:rPr>
              <a:t>http://www.cortona3d.com/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Java Geometry Generation Tool</a:t>
            </a:r>
          </a:p>
          <a:p>
            <a:pPr marL="1169988" lvl="1" indent="-285750">
              <a:buFontTx/>
              <a:buChar char="-"/>
            </a:pPr>
            <a:r>
              <a:rPr lang="en-GB" dirty="0" smtClean="0"/>
              <a:t>Downloaded Java application</a:t>
            </a:r>
          </a:p>
          <a:p>
            <a:pPr marL="1169988" lvl="1" indent="-285750">
              <a:buFontTx/>
              <a:buChar char="-"/>
            </a:pPr>
            <a:r>
              <a:rPr lang="en-GB" dirty="0" smtClean="0"/>
              <a:t>Interactive visualisation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Upload GDML file from CAD tool,</a:t>
            </a:r>
            <a:br>
              <a:rPr lang="en-GB" dirty="0" smtClean="0"/>
            </a:br>
            <a:r>
              <a:rPr lang="en-GB" dirty="0" smtClean="0"/>
              <a:t>e.g. FASTRAD.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677" y="3621120"/>
            <a:ext cx="4104323" cy="2983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Sector Shielding Doses (SSAT)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70" y="1250947"/>
            <a:ext cx="4251416" cy="494411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Run SSAT to derive shielding distribution curve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Use SHIELDOSE-2 or SHIELDOSE-2Q and import shielding depths from SSAT.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Running SD2(Q) will fold Shielding distribution curve with the Dose-depth curve to provide Dose contribution for each shielding thickness for the geometry. The cumulative curve gives the dose in the target.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Look in SSAT GDML file analysis to find location of target (not obvious)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220" y="866046"/>
            <a:ext cx="3408679" cy="255650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64" y="1786413"/>
            <a:ext cx="3557536" cy="2919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033" y="3947159"/>
            <a:ext cx="2997199" cy="22478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4" name="Picture 6" descr="http://www.spenvis.oma.be/spenvis/htusers/h/hugh/ABERYSTWYTH/1353960102/sd2_cum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99" y="4358640"/>
            <a:ext cx="2998800" cy="22491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4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Mulassis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306286"/>
            <a:ext cx="8121650" cy="5007428"/>
          </a:xfrm>
        </p:spPr>
        <p:txBody>
          <a:bodyPr/>
          <a:lstStyle/>
          <a:p>
            <a:r>
              <a:rPr lang="en-GB" dirty="0" smtClean="0"/>
              <a:t>Simple geometries, like </a:t>
            </a:r>
            <a:r>
              <a:rPr lang="en-GB" dirty="0" err="1" smtClean="0"/>
              <a:t>Shieldose</a:t>
            </a:r>
            <a:r>
              <a:rPr lang="en-GB" dirty="0" smtClean="0"/>
              <a:t>: </a:t>
            </a:r>
          </a:p>
          <a:p>
            <a:pPr lvl="1"/>
            <a:r>
              <a:rPr lang="en-GB" dirty="0" smtClean="0"/>
              <a:t>Slab</a:t>
            </a:r>
          </a:p>
          <a:p>
            <a:pPr lvl="1"/>
            <a:r>
              <a:rPr lang="en-GB" dirty="0" smtClean="0"/>
              <a:t>Spherical shells (solid sphere)</a:t>
            </a:r>
          </a:p>
          <a:p>
            <a:r>
              <a:rPr lang="en-GB" dirty="0" smtClean="0"/>
              <a:t>Can be used to investigate graded, </a:t>
            </a:r>
            <a:br>
              <a:rPr lang="en-GB" dirty="0" smtClean="0"/>
            </a:br>
            <a:r>
              <a:rPr lang="en-GB" dirty="0" smtClean="0"/>
              <a:t>or exotic </a:t>
            </a:r>
            <a:r>
              <a:rPr lang="en-GB" dirty="0" smtClean="0"/>
              <a:t>shields and targets.</a:t>
            </a:r>
            <a:endParaRPr lang="en-GB" dirty="0" smtClean="0"/>
          </a:p>
          <a:p>
            <a:r>
              <a:rPr lang="en-GB" dirty="0" smtClean="0"/>
              <a:t>Outputs include:</a:t>
            </a:r>
          </a:p>
          <a:p>
            <a:pPr lvl="1"/>
            <a:r>
              <a:rPr lang="en-GB" dirty="0" smtClean="0"/>
              <a:t>Shielded flux spectra</a:t>
            </a:r>
          </a:p>
          <a:p>
            <a:pPr lvl="1"/>
            <a:r>
              <a:rPr lang="en-GB" dirty="0" smtClean="0"/>
              <a:t>Total Ionising dose</a:t>
            </a:r>
          </a:p>
          <a:p>
            <a:pPr lvl="1"/>
            <a:r>
              <a:rPr lang="en-GB" dirty="0" smtClean="0"/>
              <a:t>Non-Ionising dose</a:t>
            </a:r>
          </a:p>
          <a:p>
            <a:pPr lvl="1"/>
            <a:r>
              <a:rPr lang="en-GB" dirty="0" smtClean="0"/>
              <a:t>Pulse height spectrum</a:t>
            </a:r>
          </a:p>
          <a:p>
            <a:pPr lvl="1"/>
            <a:r>
              <a:rPr lang="en-GB" dirty="0" smtClean="0"/>
              <a:t>Dose Equivalent </a:t>
            </a:r>
            <a:br>
              <a:rPr lang="en-GB" dirty="0" smtClean="0"/>
            </a:br>
            <a:r>
              <a:rPr lang="en-GB" dirty="0" smtClean="0"/>
              <a:t>(Human effects)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Recommend using slab geometries, as statistics are better. Although for solid sphere equivalent, an good approximation (~10%) is to use a spherical shell with a vacuum “core” that’s 1/10</a:t>
            </a:r>
            <a:r>
              <a:rPr lang="en-GB" baseline="30000" dirty="0" smtClean="0"/>
              <a:t>th</a:t>
            </a:r>
            <a:r>
              <a:rPr lang="en-GB" dirty="0" smtClean="0"/>
              <a:t> the thickness of shield.</a:t>
            </a:r>
          </a:p>
        </p:txBody>
      </p:sp>
      <p:pic>
        <p:nvPicPr>
          <p:cNvPr id="14338" name="Picture 2" descr="Shielding configurat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6"/>
          <a:stretch/>
        </p:blipFill>
        <p:spPr bwMode="auto">
          <a:xfrm>
            <a:off x="5144314" y="972455"/>
            <a:ext cx="3999685" cy="40175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8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Complex 3D analysis module</a:t>
            </a:r>
          </a:p>
          <a:p>
            <a:pPr marL="0" indent="0">
              <a:buNone/>
            </a:pPr>
            <a:r>
              <a:rPr lang="en-GB" dirty="0" smtClean="0"/>
              <a:t>Geometry defined by GDML file</a:t>
            </a:r>
          </a:p>
          <a:p>
            <a:pPr marL="0" indent="0">
              <a:buNone/>
            </a:pPr>
            <a:r>
              <a:rPr lang="en-GB" dirty="0" smtClean="0"/>
              <a:t>Targets selected from GDML file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Can use the SPENVIS system to</a:t>
            </a:r>
          </a:p>
          <a:p>
            <a:pPr marL="0" indent="0">
              <a:buNone/>
            </a:pPr>
            <a:r>
              <a:rPr lang="en-GB" dirty="0" smtClean="0"/>
              <a:t>s</a:t>
            </a:r>
            <a:r>
              <a:rPr lang="en-GB" dirty="0" smtClean="0"/>
              <a:t>et </a:t>
            </a:r>
            <a:r>
              <a:rPr lang="en-GB" dirty="0" smtClean="0"/>
              <a:t>up a </a:t>
            </a:r>
            <a:r>
              <a:rPr lang="en-GB" b="1" dirty="0" smtClean="0"/>
              <a:t>basic</a:t>
            </a:r>
            <a:r>
              <a:rPr lang="en-GB" dirty="0" smtClean="0"/>
              <a:t> run, download the</a:t>
            </a:r>
          </a:p>
          <a:p>
            <a:pPr marL="0" indent="0">
              <a:buNone/>
            </a:pPr>
            <a:r>
              <a:rPr lang="en-GB" dirty="0"/>
              <a:t>i</a:t>
            </a:r>
            <a:r>
              <a:rPr lang="en-GB" dirty="0" smtClean="0"/>
              <a:t>nput </a:t>
            </a:r>
            <a:r>
              <a:rPr lang="en-GB" dirty="0" smtClean="0"/>
              <a:t>files and run more detailed </a:t>
            </a:r>
          </a:p>
          <a:p>
            <a:pPr marL="0" indent="0">
              <a:buNone/>
            </a:pPr>
            <a:r>
              <a:rPr lang="en-GB" dirty="0"/>
              <a:t>a</a:t>
            </a:r>
            <a:r>
              <a:rPr lang="en-GB" dirty="0" smtClean="0"/>
              <a:t>nalysis </a:t>
            </a:r>
            <a:r>
              <a:rPr lang="en-GB" dirty="0" smtClean="0"/>
              <a:t>locally.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SPENVIS limits model runs to 600s,</a:t>
            </a:r>
          </a:p>
          <a:p>
            <a:pPr marL="0" indent="0">
              <a:buNone/>
            </a:pPr>
            <a:r>
              <a:rPr lang="en-GB" dirty="0" smtClean="0"/>
              <a:t>Which can often be insufficient for a complex geometry to be analysed with adequate statistics.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3" t="23401" r="15122" b="16372"/>
          <a:stretch/>
        </p:blipFill>
        <p:spPr bwMode="auto">
          <a:xfrm>
            <a:off x="5181600" y="1364342"/>
            <a:ext cx="3657600" cy="365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0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Used to study the effects of radiation on </a:t>
            </a:r>
            <a:br>
              <a:rPr lang="en-GB" dirty="0" smtClean="0"/>
            </a:br>
            <a:r>
              <a:rPr lang="en-GB" dirty="0" smtClean="0"/>
              <a:t>micro-electronics (Single Event Effects).</a:t>
            </a:r>
            <a:endParaRPr lang="en-GB" dirty="0" smtClean="0"/>
          </a:p>
          <a:p>
            <a:r>
              <a:rPr lang="en-GB" dirty="0" smtClean="0"/>
              <a:t>A geometry is defined for a component </a:t>
            </a:r>
            <a:br>
              <a:rPr lang="en-GB" dirty="0" smtClean="0"/>
            </a:br>
            <a:r>
              <a:rPr lang="en-GB" dirty="0" smtClean="0"/>
              <a:t>in terms of layers. Using common shapes</a:t>
            </a:r>
            <a:br>
              <a:rPr lang="en-GB" dirty="0" smtClean="0"/>
            </a:br>
            <a:r>
              <a:rPr lang="en-GB" dirty="0" smtClean="0"/>
              <a:t>cylinder, box, “L” and </a:t>
            </a:r>
            <a:br>
              <a:rPr lang="en-GB" dirty="0" smtClean="0"/>
            </a:br>
            <a:r>
              <a:rPr lang="en-GB" dirty="0" smtClean="0"/>
              <a:t>“U” shapes</a:t>
            </a:r>
          </a:p>
          <a:p>
            <a:r>
              <a:rPr lang="en-GB" dirty="0" smtClean="0"/>
              <a:t>Analysis of </a:t>
            </a:r>
          </a:p>
          <a:p>
            <a:pPr lvl="1"/>
            <a:r>
              <a:rPr lang="en-GB" dirty="0" smtClean="0"/>
              <a:t>incident flux </a:t>
            </a:r>
          </a:p>
          <a:p>
            <a:pPr lvl="1"/>
            <a:r>
              <a:rPr lang="en-GB" dirty="0" smtClean="0"/>
              <a:t>Pulse height </a:t>
            </a:r>
          </a:p>
          <a:p>
            <a:r>
              <a:rPr lang="en-GB" dirty="0" smtClean="0"/>
              <a:t>Allows analysis of more</a:t>
            </a:r>
            <a:br>
              <a:rPr lang="en-GB" dirty="0" smtClean="0"/>
            </a:br>
            <a:r>
              <a:rPr lang="en-GB" dirty="0" smtClean="0"/>
              <a:t>complex geometries than</a:t>
            </a:r>
            <a:br>
              <a:rPr lang="en-GB" dirty="0" smtClean="0"/>
            </a:br>
            <a:r>
              <a:rPr lang="en-GB" dirty="0" smtClean="0"/>
              <a:t>provided by CREME.</a:t>
            </a:r>
          </a:p>
          <a:p>
            <a:endParaRPr lang="en-GB" dirty="0"/>
          </a:p>
        </p:txBody>
      </p:sp>
      <p:pic>
        <p:nvPicPr>
          <p:cNvPr id="16388" name="Picture 4" descr="http://www.spenvis.oma.be/spenvis/htusers/h/hugh/ABERYSTWYTH/1353962634/gemat_p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28" y="2622888"/>
            <a:ext cx="4742090" cy="35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spenvis.oma.be/help/models/gemat_geom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177" y="1142741"/>
            <a:ext cx="3008823" cy="296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2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JOREM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SHIELDOSE-2Q</a:t>
            </a:r>
          </a:p>
          <a:p>
            <a:pPr lvl="1"/>
            <a:r>
              <a:rPr lang="en-GB" dirty="0" smtClean="0"/>
              <a:t>Same methods as SHIELDOSE-2</a:t>
            </a:r>
          </a:p>
          <a:p>
            <a:pPr lvl="1"/>
            <a:r>
              <a:rPr lang="en-GB" dirty="0" smtClean="0"/>
              <a:t>Energies of electrons extended</a:t>
            </a:r>
          </a:p>
          <a:p>
            <a:pPr lvl="1"/>
            <a:r>
              <a:rPr lang="en-GB" dirty="0" smtClean="0"/>
              <a:t>More shielding compositions (Al, Ti, Fe, Ta, CW80, </a:t>
            </a:r>
            <a:r>
              <a:rPr lang="en-GB" dirty="0" err="1" smtClean="0"/>
              <a:t>Al+Ta</a:t>
            </a:r>
            <a:r>
              <a:rPr lang="en-GB" dirty="0" smtClean="0"/>
              <a:t> dual layer)</a:t>
            </a:r>
          </a:p>
          <a:p>
            <a:pPr lvl="1"/>
            <a:r>
              <a:rPr lang="en-GB" dirty="0" smtClean="0"/>
              <a:t>More target materials.</a:t>
            </a:r>
          </a:p>
          <a:p>
            <a:r>
              <a:rPr lang="en-GB" dirty="0" smtClean="0"/>
              <a:t>Genetic Algorithm for shielding optimisation</a:t>
            </a:r>
          </a:p>
          <a:p>
            <a:pPr lvl="1"/>
            <a:r>
              <a:rPr lang="en-GB" dirty="0" smtClean="0"/>
              <a:t>Uses GA to optimise shielding layered geometries</a:t>
            </a:r>
          </a:p>
          <a:p>
            <a:pPr lvl="1"/>
            <a:r>
              <a:rPr lang="en-GB" dirty="0" smtClean="0"/>
              <a:t>Fitness function based on mass, thickness, TID, NID.</a:t>
            </a:r>
          </a:p>
          <a:p>
            <a:pPr lvl="1"/>
            <a:r>
              <a:rPr lang="en-GB" dirty="0" smtClean="0"/>
              <a:t>Particle spectra from Environment models.</a:t>
            </a:r>
          </a:p>
          <a:p>
            <a:r>
              <a:rPr lang="en-GB" dirty="0" smtClean="0"/>
              <a:t>Moon Environment analysis (</a:t>
            </a:r>
            <a:r>
              <a:rPr lang="en-GB" dirty="0" err="1" smtClean="0"/>
              <a:t>Planetocosmics</a:t>
            </a:r>
            <a:r>
              <a:rPr lang="en-GB" dirty="0" smtClean="0"/>
              <a:t>-J)</a:t>
            </a:r>
          </a:p>
        </p:txBody>
      </p:sp>
    </p:spTree>
    <p:extLst>
      <p:ext uri="{BB962C8B-B14F-4D97-AF65-F5344CB8AC3E}">
        <p14:creationId xmlns:p14="http://schemas.microsoft.com/office/powerpoint/2010/main" val="41463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Introduction to SPENVIS – getting started</a:t>
            </a:r>
          </a:p>
          <a:p>
            <a:r>
              <a:rPr lang="en-GB" sz="2000" dirty="0" smtClean="0"/>
              <a:t>Generate a mission trajectory</a:t>
            </a:r>
          </a:p>
          <a:p>
            <a:r>
              <a:rPr lang="en-GB" sz="2000" dirty="0" smtClean="0"/>
              <a:t>Overview of available radiation environment models</a:t>
            </a:r>
          </a:p>
          <a:p>
            <a:r>
              <a:rPr lang="en-GB" sz="2000" dirty="0" smtClean="0"/>
              <a:t>Use of JOREM models to calculate environment</a:t>
            </a:r>
          </a:p>
          <a:p>
            <a:r>
              <a:rPr lang="en-GB" sz="2000" dirty="0" smtClean="0"/>
              <a:t>The various simple effects tools</a:t>
            </a:r>
          </a:p>
          <a:p>
            <a:r>
              <a:rPr lang="en-GB" sz="2000" dirty="0" smtClean="0"/>
              <a:t>The Geant4 tools (</a:t>
            </a:r>
            <a:r>
              <a:rPr lang="en-GB" sz="2000" dirty="0" err="1" smtClean="0"/>
              <a:t>Mulassis</a:t>
            </a:r>
            <a:r>
              <a:rPr lang="en-GB" sz="2000" dirty="0" smtClean="0"/>
              <a:t>, SSAT, GRAS, GEMAT)</a:t>
            </a:r>
            <a:endParaRPr lang="en-GB" sz="2000" dirty="0"/>
          </a:p>
          <a:p>
            <a:r>
              <a:rPr lang="en-GB" sz="2000" dirty="0" smtClean="0"/>
              <a:t>Exporting results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870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397459"/>
            <a:ext cx="7905750" cy="4567912"/>
          </a:xfrm>
        </p:spPr>
        <p:txBody>
          <a:bodyPr/>
          <a:lstStyle/>
          <a:p>
            <a:r>
              <a:rPr lang="en-GB" dirty="0" smtClean="0"/>
              <a:t>The SPENVIS system, being an on-line system, limits model runs to only 600 CPU seconds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en-GB" dirty="0" smtClean="0"/>
              <a:t>The JOREM Radiation models can take a significant time to run – sample the orbit of interest, use a single orbit at, e.g. Ganymede. Don’t try to simulate the entire mission with a 60s time resolution.</a:t>
            </a:r>
          </a:p>
          <a:p>
            <a:r>
              <a:rPr lang="en-GB" dirty="0" smtClean="0"/>
              <a:t>Normally only 2 projects are provided to users, this can be increased by request to the SPENVIS team</a:t>
            </a:r>
          </a:p>
          <a:p>
            <a:r>
              <a:rPr lang="en-GB" dirty="0" smtClean="0"/>
              <a:t>Similarly, CPU limits and disk usage can be extended beyond the </a:t>
            </a:r>
            <a:r>
              <a:rPr lang="en-GB" dirty="0" smtClean="0"/>
              <a:t>default on request.</a:t>
            </a:r>
            <a:endParaRPr lang="en-GB" dirty="0" smtClean="0"/>
          </a:p>
          <a:p>
            <a:r>
              <a:rPr lang="en-GB" dirty="0" smtClean="0"/>
              <a:t>Forums are available for assistance.</a:t>
            </a:r>
          </a:p>
          <a:p>
            <a:r>
              <a:rPr lang="en-GB" dirty="0" smtClean="0"/>
              <a:t>ECSS Standard Resources:</a:t>
            </a:r>
          </a:p>
          <a:p>
            <a:pPr lvl="1"/>
            <a:r>
              <a:rPr lang="en-GB" dirty="0" smtClean="0"/>
              <a:t>ECSS-E-ST-10-12C: valuable resource for determining effects</a:t>
            </a:r>
          </a:p>
          <a:p>
            <a:pPr lvl="1"/>
            <a:r>
              <a:rPr lang="en-GB" dirty="0" smtClean="0"/>
              <a:t>ECSS-Q-ST-60-15C: Radiation Hardness Assurance standard</a:t>
            </a:r>
          </a:p>
          <a:p>
            <a:r>
              <a:rPr lang="en-GB" dirty="0" smtClean="0"/>
              <a:t>For RHA – a margin of a factor of 2 should suffice.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3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Registration</a:t>
            </a:r>
            <a:endParaRPr lang="en-GB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050" y="1291772"/>
            <a:ext cx="5892001" cy="478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7600" y="20465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7086" y="1400182"/>
            <a:ext cx="28157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Temporary Accounts available:</a:t>
            </a:r>
          </a:p>
          <a:p>
            <a:endParaRPr lang="en-GB" dirty="0"/>
          </a:p>
          <a:p>
            <a:r>
              <a:rPr lang="en-GB" dirty="0"/>
              <a:t>j</a:t>
            </a:r>
            <a:r>
              <a:rPr lang="en-GB" dirty="0" smtClean="0"/>
              <a:t>uice_1</a:t>
            </a:r>
          </a:p>
          <a:p>
            <a:r>
              <a:rPr lang="en-GB" dirty="0"/>
              <a:t>j</a:t>
            </a:r>
            <a:r>
              <a:rPr lang="en-GB" dirty="0" smtClean="0"/>
              <a:t>uice_2</a:t>
            </a:r>
          </a:p>
          <a:p>
            <a:r>
              <a:rPr lang="en-GB" dirty="0" smtClean="0"/>
              <a:t>…</a:t>
            </a:r>
          </a:p>
          <a:p>
            <a:r>
              <a:rPr lang="en-GB" dirty="0"/>
              <a:t>j</a:t>
            </a:r>
            <a:r>
              <a:rPr lang="en-GB" dirty="0" smtClean="0"/>
              <a:t>uice_20</a:t>
            </a:r>
          </a:p>
          <a:p>
            <a:endParaRPr lang="en-GB" dirty="0" smtClean="0"/>
          </a:p>
          <a:p>
            <a:r>
              <a:rPr lang="en-GB" dirty="0" smtClean="0"/>
              <a:t>Password for each is:</a:t>
            </a:r>
          </a:p>
          <a:p>
            <a:r>
              <a:rPr lang="en-GB" dirty="0" smtClean="0"/>
              <a:t>	juice2012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6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a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1260018"/>
            <a:ext cx="7002689" cy="505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8068655">
            <a:off x="5733143" y="5457374"/>
            <a:ext cx="1074057" cy="3628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12505385">
            <a:off x="5532230" y="2226873"/>
            <a:ext cx="1074057" cy="3628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26214" y="2500308"/>
            <a:ext cx="1946367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Link to project </a:t>
            </a:r>
          </a:p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270171" y="5118287"/>
            <a:ext cx="2383986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Link to User Profile</a:t>
            </a:r>
          </a:p>
        </p:txBody>
      </p:sp>
      <p:sp>
        <p:nvSpPr>
          <p:cNvPr id="10" name="Right Arrow 9"/>
          <p:cNvSpPr/>
          <p:nvPr/>
        </p:nvSpPr>
        <p:spPr>
          <a:xfrm rot="18399520">
            <a:off x="550288" y="2595878"/>
            <a:ext cx="1074057" cy="3628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06400" y="2951380"/>
            <a:ext cx="249940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Link to Model pages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7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Profile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00990"/>
            <a:ext cx="6839630" cy="51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 rot="8068655">
            <a:off x="4800121" y="5736467"/>
            <a:ext cx="1074057" cy="3628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337149" y="5397380"/>
            <a:ext cx="2571858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Change to Advanced</a:t>
            </a:r>
          </a:p>
        </p:txBody>
      </p:sp>
    </p:spTree>
    <p:extLst>
      <p:ext uri="{BB962C8B-B14F-4D97-AF65-F5344CB8AC3E}">
        <p14:creationId xmlns:p14="http://schemas.microsoft.com/office/powerpoint/2010/main" val="13836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98" y="1131951"/>
            <a:ext cx="58007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Home Page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 rot="8480414">
            <a:off x="4924942" y="3741530"/>
            <a:ext cx="1074057" cy="36285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583891" y="3305794"/>
            <a:ext cx="2238113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Change to Jupiter</a:t>
            </a:r>
          </a:p>
        </p:txBody>
      </p:sp>
    </p:spTree>
    <p:extLst>
      <p:ext uri="{BB962C8B-B14F-4D97-AF65-F5344CB8AC3E}">
        <p14:creationId xmlns:p14="http://schemas.microsoft.com/office/powerpoint/2010/main" val="24143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 Project to “Jupiter”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114425"/>
            <a:ext cx="58007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0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Mission Trajectory is required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Three means of specifying the trajectory: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Orbit Generator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Upload trajectory file (SPENVIS format)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Upload CCSDS OEM trajectory file (JOREM extension)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Orbit generator uses ephemera and propagates the orbit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Semi-major axis/eccentricity</a:t>
            </a:r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Apojove</a:t>
            </a:r>
            <a:r>
              <a:rPr lang="en-GB" dirty="0" smtClean="0"/>
              <a:t>/</a:t>
            </a:r>
            <a:r>
              <a:rPr lang="en-GB" dirty="0" err="1" smtClean="0"/>
              <a:t>perijove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Hyperbolic (for fly-by missions)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SPENVIS trajectory upload has format specified in help pages: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www.spenvis.oma.be/help/models/sapre_upl.html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JOREM Upload available via the JOREM model section</a:t>
            </a:r>
          </a:p>
        </p:txBody>
      </p:sp>
    </p:spTree>
    <p:extLst>
      <p:ext uri="{BB962C8B-B14F-4D97-AF65-F5344CB8AC3E}">
        <p14:creationId xmlns:p14="http://schemas.microsoft.com/office/powerpoint/2010/main" val="8243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0</TotalTime>
  <Words>1106</Words>
  <Application>Microsoft Office PowerPoint</Application>
  <PresentationFormat>On-screen Show (4:3)</PresentationFormat>
  <Paragraphs>208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ESA Presentation</vt:lpstr>
      <vt:lpstr>Equation</vt:lpstr>
      <vt:lpstr>JUICE Rad. Modelling WS 2012 - SPENVIS</vt:lpstr>
      <vt:lpstr>Getting on line</vt:lpstr>
      <vt:lpstr>Outline</vt:lpstr>
      <vt:lpstr>Registration</vt:lpstr>
      <vt:lpstr>Create a Project</vt:lpstr>
      <vt:lpstr>User Profile</vt:lpstr>
      <vt:lpstr>Model Home Page</vt:lpstr>
      <vt:lpstr>Set Project to “Jupiter”</vt:lpstr>
      <vt:lpstr>A Mission Trajectory is required</vt:lpstr>
      <vt:lpstr>Ganymede Example</vt:lpstr>
      <vt:lpstr>Output Pages</vt:lpstr>
      <vt:lpstr>Radiation Models</vt:lpstr>
      <vt:lpstr>JOREM Models</vt:lpstr>
      <vt:lpstr>Effects Tools</vt:lpstr>
      <vt:lpstr>Dose Calculation</vt:lpstr>
      <vt:lpstr>Simple Effects tools</vt:lpstr>
      <vt:lpstr>Simple Dose Effects Tools</vt:lpstr>
      <vt:lpstr>Upset Calculation - Theory</vt:lpstr>
      <vt:lpstr>Device Test Data</vt:lpstr>
      <vt:lpstr>Upset Calculation - Ions</vt:lpstr>
      <vt:lpstr>Upset Calculation - Theory</vt:lpstr>
      <vt:lpstr>SEE in SPENVIS</vt:lpstr>
      <vt:lpstr>Geant4 Models</vt:lpstr>
      <vt:lpstr>Geometry Definition (GDML)</vt:lpstr>
      <vt:lpstr>Sector Shielding Doses (SSAT)</vt:lpstr>
      <vt:lpstr>Mulassis</vt:lpstr>
      <vt:lpstr>GRAS</vt:lpstr>
      <vt:lpstr>GEMAT</vt:lpstr>
      <vt:lpstr>JOREM tools</vt:lpstr>
      <vt:lpstr>Advice</vt:lpstr>
    </vt:vector>
  </TitlesOfParts>
  <Company>European Space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JUICE Rad. Modelling WS 2012 - SPENVIS</dc:title>
  <dc:creator>Hugh Evans</dc:creator>
  <cp:lastModifiedBy>Hugh Evans</cp:lastModifiedBy>
  <cp:revision>55</cp:revision>
  <cp:lastPrinted>2008-08-26T16:26:23Z</cp:lastPrinted>
  <dcterms:created xsi:type="dcterms:W3CDTF">2012-11-19T16:09:32Z</dcterms:created>
  <dcterms:modified xsi:type="dcterms:W3CDTF">2012-11-29T11:32:52Z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JUICE Rad. Modelling WS 2012 - SPENVIS</vt:lpwstr>
  </property>
  <property fmtid="{D5CDD505-2E9C-101B-9397-08002B2CF9AE}" pid="3" name="PSubtitle">
    <vt:lpwstr>SPENVIS Jupiter Models</vt:lpwstr>
  </property>
  <property fmtid="{D5CDD505-2E9C-101B-9397-08002B2CF9AE}" pid="4" name="PAuthor">
    <vt:lpwstr>H. D. R. Evans</vt:lpwstr>
  </property>
  <property fmtid="{D5CDD505-2E9C-101B-9397-08002B2CF9AE}" pid="5" name="PPlace">
    <vt:lpwstr>Univ. Aberystwyth</vt:lpwstr>
  </property>
  <property fmtid="{D5CDD505-2E9C-101B-9397-08002B2CF9AE}" pid="6" name="PDate">
    <vt:lpwstr>28/11/2012</vt:lpwstr>
  </property>
  <property fmtid="{D5CDD505-2E9C-101B-9397-08002B2CF9AE}" pid="7" name="PProgramme">
    <vt:lpwstr>TEC-EES</vt:lpwstr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</Properties>
</file>