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38" r:id="rId2"/>
    <p:sldId id="288" r:id="rId3"/>
    <p:sldId id="333" r:id="rId4"/>
    <p:sldId id="329" r:id="rId5"/>
    <p:sldId id="328" r:id="rId6"/>
    <p:sldId id="335" r:id="rId7"/>
    <p:sldId id="336" r:id="rId8"/>
    <p:sldId id="337" r:id="rId9"/>
  </p:sldIdLst>
  <p:sldSz cx="9144000" cy="6858000" type="screen4x3"/>
  <p:notesSz cx="6794500" cy="9906000"/>
  <p:defaultTextStyle>
    <a:defPPr>
      <a:defRPr lang="en-US"/>
    </a:defPPr>
    <a:lvl1pPr algn="r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r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r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r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r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A99BF118-D42E-4EF1-B399-D8C11502A033}">
          <p14:sldIdLst/>
        </p14:section>
        <p14:section name="Untitled Section" id="{35B7E132-8C96-4433-9AFF-69E0077F4CA3}">
          <p14:sldIdLst>
            <p14:sldId id="334"/>
            <p14:sldId id="288"/>
            <p14:sldId id="333"/>
            <p14:sldId id="329"/>
            <p14:sldId id="328"/>
            <p14:sldId id="335"/>
            <p14:sldId id="336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FF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15" autoAdjust="0"/>
  </p:normalViewPr>
  <p:slideViewPr>
    <p:cSldViewPr snapToObjects="1">
      <p:cViewPr>
        <p:scale>
          <a:sx n="100" d="100"/>
          <a:sy n="100" d="100"/>
        </p:scale>
        <p:origin x="798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33D2BD97-7DDB-4F51-A91C-9E5F7D5BC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21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9638"/>
            <a:ext cx="4983163" cy="44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9025" y="865188"/>
            <a:ext cx="4614863" cy="346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xmlns="" val="2789370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863600"/>
            <a:ext cx="4618038" cy="3463925"/>
          </a:xfrm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9638"/>
            <a:ext cx="4984750" cy="44799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60350"/>
            <a:ext cx="2286000" cy="5834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705600" cy="5834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132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3" name="Picture 1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18" cstate="print"/>
          <a:srcRect l="34447" t="56776"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4"/>
            <a:r>
              <a:rPr lang="en-US" smtClean="0"/>
              <a:t>Sixth Outline Level</a:t>
            </a:r>
          </a:p>
          <a:p>
            <a:pPr lvl="4"/>
            <a:r>
              <a:rPr lang="en-US" smtClean="0"/>
              <a:t>Seventh Outline Level</a:t>
            </a:r>
          </a:p>
          <a:p>
            <a:pPr lvl="4"/>
            <a:r>
              <a:rPr lang="en-US" smtClean="0"/>
              <a:t>Eighth Outline Level</a:t>
            </a:r>
          </a:p>
          <a:p>
            <a:pPr lvl="4"/>
            <a:r>
              <a:rPr lang="en-US" smtClean="0"/>
              <a:t>Ninth Outline Level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4819650" y="6521450"/>
            <a:ext cx="43243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>
                <a:effectLst>
                  <a:outerShdw blurRad="38100" dist="38100" dir="2700000" algn="tl">
                    <a:srgbClr val="C0C0C0"/>
                  </a:outerShdw>
                </a:effectLst>
              </a:rPr>
              <a:t>Solar System Physics Group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title text format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3275856" y="85725"/>
            <a:ext cx="5760195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Juice Radiation Workshop     </a:t>
            </a:r>
            <a:r>
              <a:rPr lang="en-US" sz="1800" dirty="0"/>
              <a:t>Manuel Grande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marL="10795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0795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marL="10795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marL="10795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marL="10795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15367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19939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24511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2908300" indent="-2159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hyperlink" Target="http://sci.esa.int/science-e/www/object/index.cfm?fobjectid=17950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292080" y="6093296"/>
            <a:ext cx="165618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6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250825"/>
            <a:ext cx="8997950" cy="1143000"/>
          </a:xfrm>
        </p:spPr>
        <p:txBody>
          <a:bodyPr/>
          <a:lstStyle/>
          <a:p>
            <a:r>
              <a:rPr lang="en-GB" sz="4000"/>
              <a:t>Aberystwyth in Space – the Moon</a:t>
            </a:r>
            <a:endParaRPr lang="en-US" sz="400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14475"/>
            <a:ext cx="7770812" cy="4249738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/>
              <a:t>ExoMars </a:t>
            </a:r>
          </a:p>
          <a:p>
            <a:pPr>
              <a:lnSpc>
                <a:spcPct val="83000"/>
              </a:lnSpc>
            </a:pPr>
            <a:r>
              <a:rPr lang="en-GB"/>
              <a:t>Chandrayaan</a:t>
            </a:r>
          </a:p>
          <a:p>
            <a:pPr>
              <a:lnSpc>
                <a:spcPct val="83000"/>
              </a:lnSpc>
            </a:pPr>
            <a:r>
              <a:rPr lang="en-GB"/>
              <a:t>STEREO</a:t>
            </a:r>
          </a:p>
          <a:p>
            <a:pPr>
              <a:lnSpc>
                <a:spcPct val="83000"/>
              </a:lnSpc>
            </a:pPr>
            <a:r>
              <a:rPr lang="en-GB"/>
              <a:t>Bepi</a:t>
            </a:r>
          </a:p>
          <a:p>
            <a:pPr>
              <a:lnSpc>
                <a:spcPct val="83000"/>
              </a:lnSpc>
            </a:pPr>
            <a:r>
              <a:rPr lang="en-GB"/>
              <a:t>VEX</a:t>
            </a:r>
          </a:p>
          <a:p>
            <a:pPr>
              <a:lnSpc>
                <a:spcPct val="83000"/>
              </a:lnSpc>
            </a:pPr>
            <a:r>
              <a:rPr lang="en-GB"/>
              <a:t>Solar B</a:t>
            </a:r>
          </a:p>
          <a:p>
            <a:pPr>
              <a:lnSpc>
                <a:spcPct val="83000"/>
              </a:lnSpc>
            </a:pPr>
            <a:r>
              <a:rPr lang="en-GB"/>
              <a:t>LoFAR</a:t>
            </a:r>
          </a:p>
          <a:p>
            <a:pPr>
              <a:lnSpc>
                <a:spcPct val="83000"/>
              </a:lnSpc>
            </a:pPr>
            <a:r>
              <a:rPr lang="en-GB"/>
              <a:t>Laplace/EJSM</a:t>
            </a:r>
          </a:p>
          <a:p>
            <a:pPr>
              <a:lnSpc>
                <a:spcPct val="83000"/>
              </a:lnSpc>
            </a:pPr>
            <a:endParaRPr lang="en-US"/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1944687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414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4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170238"/>
            <a:ext cx="2016125" cy="141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22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250" y="2994025"/>
            <a:ext cx="2171700" cy="158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22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1393825"/>
            <a:ext cx="190500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22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675188"/>
            <a:ext cx="207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3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3138" y="36401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4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950" y="3789363"/>
            <a:ext cx="21526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7075" y="2679700"/>
            <a:ext cx="20351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5" name="Picture 7"/>
          <p:cNvPicPr>
            <a:picLocks noChangeAspect="1" noChangeArrowheads="1"/>
          </p:cNvPicPr>
          <p:nvPr/>
        </p:nvPicPr>
        <p:blipFill>
          <a:blip r:embed="rId13" cstate="print"/>
          <a:srcRect r="14435"/>
          <a:stretch>
            <a:fillRect/>
          </a:stretch>
        </p:blipFill>
        <p:spPr bwMode="auto">
          <a:xfrm>
            <a:off x="5003800" y="4881563"/>
            <a:ext cx="2089150" cy="157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Aberystwyth returns to the Moon</a:t>
            </a:r>
            <a:endParaRPr lang="en-US" sz="4000"/>
          </a:p>
        </p:txBody>
      </p:sp>
      <p:sp>
        <p:nvSpPr>
          <p:cNvPr id="2" name="Chart Placeholder 1"/>
          <p:cNvSpPr>
            <a:spLocks noGrp="1"/>
          </p:cNvSpPr>
          <p:nvPr>
            <p:ph type="chart" idx="1"/>
          </p:nvPr>
        </p:nvSpPr>
        <p:spPr/>
      </p:sp>
      <p:sp>
        <p:nvSpPr>
          <p:cNvPr id="274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/>
              <a:t>Chandrayaan 1 </a:t>
            </a:r>
          </a:p>
          <a:p>
            <a:pPr>
              <a:buFont typeface="Arial" charset="0"/>
              <a:buNone/>
            </a:pPr>
            <a:r>
              <a:rPr lang="en-GB"/>
              <a:t>India’s first mission to the Moon</a:t>
            </a:r>
          </a:p>
          <a:p>
            <a:pPr>
              <a:buFont typeface="Arial" charset="0"/>
              <a:buNone/>
            </a:pPr>
            <a:endParaRPr lang="en-GB"/>
          </a:p>
          <a:p>
            <a:pPr>
              <a:buFont typeface="Arial" charset="0"/>
              <a:buNone/>
            </a:pPr>
            <a:r>
              <a:rPr lang="en-GB"/>
              <a:t>Manuel Grande </a:t>
            </a:r>
            <a:endParaRPr lang="en-US"/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138" y="36401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8" name="Picture 6" descr="ch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268413"/>
            <a:ext cx="3419475" cy="5256212"/>
          </a:xfrm>
          <a:prstGeom prst="rect">
            <a:avLst/>
          </a:prstGeom>
          <a:noFill/>
        </p:spPr>
      </p:pic>
      <p:pic>
        <p:nvPicPr>
          <p:cNvPr id="274439" name="Picture 7" descr="C1XS"/>
          <p:cNvPicPr>
            <a:picLocks noChangeAspect="1" noChangeArrowheads="1"/>
          </p:cNvPicPr>
          <p:nvPr/>
        </p:nvPicPr>
        <p:blipFill>
          <a:blip r:embed="rId4" cstate="print"/>
          <a:srcRect b="24338"/>
          <a:stretch>
            <a:fillRect/>
          </a:stretch>
        </p:blipFill>
        <p:spPr bwMode="auto">
          <a:xfrm>
            <a:off x="250825" y="4168775"/>
            <a:ext cx="2559050" cy="2355850"/>
          </a:xfrm>
          <a:prstGeom prst="rect">
            <a:avLst/>
          </a:prstGeom>
          <a:noFill/>
        </p:spPr>
      </p:pic>
      <p:pic>
        <p:nvPicPr>
          <p:cNvPr id="274440" name="Picture 8" descr="Chandrayaa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400" y="2374900"/>
            <a:ext cx="2651125" cy="315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3365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0339" name="Title 1"/>
          <p:cNvSpPr>
            <a:spLocks noGrp="1"/>
          </p:cNvSpPr>
          <p:nvPr>
            <p:ph type="ctrTitle" idx="4294967295"/>
          </p:nvPr>
        </p:nvSpPr>
        <p:spPr>
          <a:xfrm>
            <a:off x="0" y="1474788"/>
            <a:ext cx="7561263" cy="1954212"/>
          </a:xfrm>
        </p:spPr>
        <p:txBody>
          <a:bodyPr lIns="91440" tIns="45720" rIns="91440" bIns="45720"/>
          <a:lstStyle/>
          <a:p>
            <a:pPr marL="863600" indent="0" algn="l"/>
            <a:r>
              <a:rPr lang="en-US" sz="3600" b="1" dirty="0" smtClean="0">
                <a:solidFill>
                  <a:schemeClr val="hlink"/>
                </a:solidFill>
                <a:latin typeface="Verdana" pitchFamily="34" charset="0"/>
              </a:rPr>
              <a:t>High Power Computing, Remote </a:t>
            </a:r>
            <a:r>
              <a:rPr lang="en-US" sz="3600" b="1" dirty="0">
                <a:solidFill>
                  <a:schemeClr val="hlink"/>
                </a:solidFill>
                <a:latin typeface="Verdana" pitchFamily="34" charset="0"/>
              </a:rPr>
              <a:t>Sensing and Cartography</a:t>
            </a:r>
          </a:p>
        </p:txBody>
      </p:sp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328295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2" name="Picture 6" descr="See 3d4"/>
          <p:cNvPicPr>
            <a:picLocks noChangeAspect="1" noChangeArrowheads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 bwMode="auto">
          <a:xfrm>
            <a:off x="3200400" y="4117975"/>
            <a:ext cx="2743200" cy="2511425"/>
          </a:xfrm>
          <a:prstGeom prst="rect">
            <a:avLst/>
          </a:prstGeom>
          <a:noFill/>
        </p:spPr>
      </p:pic>
      <p:pic>
        <p:nvPicPr>
          <p:cNvPr id="270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0" y="6172200"/>
            <a:ext cx="1047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7937500" y="4649788"/>
            <a:ext cx="11049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UWA 3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DoF ARM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and DLR</a:t>
            </a:r>
          </a:p>
          <a:p>
            <a:pPr algn="l" defTabSz="914400"/>
            <a:r>
              <a:rPr lang="en-GB" sz="1200">
                <a:solidFill>
                  <a:schemeClr val="tx1"/>
                </a:solidFill>
              </a:rPr>
              <a:t>Mole (can be</a:t>
            </a:r>
          </a:p>
          <a:p>
            <a:pPr algn="l" defTabSz="914400"/>
            <a:r>
              <a:rPr lang="en-GB" sz="1200">
                <a:solidFill>
                  <a:schemeClr val="tx1"/>
                </a:solidFill>
              </a:rPr>
              <a:t>mounted</a:t>
            </a:r>
          </a:p>
          <a:p>
            <a:pPr algn="l" defTabSz="914400"/>
            <a:r>
              <a:rPr lang="en-GB" sz="1200">
                <a:solidFill>
                  <a:schemeClr val="tx1"/>
                </a:solidFill>
              </a:rPr>
              <a:t>on chassis)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8069263" y="2192338"/>
            <a:ext cx="10191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UWA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PanCam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(can be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mounted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on chassis)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3765550" y="2192338"/>
            <a:ext cx="10112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Part of PAT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Lab. with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DLR Mars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soil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simulant-D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3436938" y="4689475"/>
            <a:ext cx="10525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Small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selection of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instruments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and science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target rocks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GB" sz="1200">
              <a:solidFill>
                <a:schemeClr val="tx1"/>
              </a:solidFill>
            </a:endParaRP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Link with 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PAFS-NET</a:t>
            </a:r>
          </a:p>
        </p:txBody>
      </p:sp>
      <p:pic>
        <p:nvPicPr>
          <p:cNvPr id="268294" name="Picture 6" descr="PICT1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4135438"/>
            <a:ext cx="2979738" cy="2205037"/>
          </a:xfrm>
          <a:prstGeom prst="rect">
            <a:avLst/>
          </a:prstGeom>
          <a:noFill/>
        </p:spPr>
      </p:pic>
      <p:pic>
        <p:nvPicPr>
          <p:cNvPr id="268295" name="Picture 7" descr="PICT17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38" y="4060825"/>
            <a:ext cx="3084512" cy="2281238"/>
          </a:xfrm>
          <a:prstGeom prst="rect">
            <a:avLst/>
          </a:prstGeom>
          <a:noFill/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2118768" y="254000"/>
            <a:ext cx="640591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1079500" indent="-215900" algn="l">
              <a:buSzPct val="45000"/>
              <a:buFont typeface="Wingdings" pitchFamily="2" charset="2"/>
              <a:buNone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UWA Planetary Analogue Terrain Laboratory (PAT Lab.) - 2</a:t>
            </a:r>
          </a:p>
        </p:txBody>
      </p:sp>
      <p:pic>
        <p:nvPicPr>
          <p:cNvPr id="268297" name="Picture 9" descr="PICT1915_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038" y="1244600"/>
            <a:ext cx="3249612" cy="2716213"/>
          </a:xfrm>
          <a:prstGeom prst="rect">
            <a:avLst/>
          </a:prstGeom>
          <a:noFill/>
        </p:spPr>
      </p:pic>
      <p:pic>
        <p:nvPicPr>
          <p:cNvPr id="268299" name="Picture 11" descr="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8" y="1393825"/>
            <a:ext cx="3605212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279137"/>
              </p:ext>
            </p:extLst>
          </p:nvPr>
        </p:nvGraphicFramePr>
        <p:xfrm>
          <a:off x="2123728" y="548680"/>
          <a:ext cx="7020272" cy="5976664"/>
        </p:xfrm>
        <a:graphic>
          <a:graphicData uri="http://schemas.openxmlformats.org/drawingml/2006/table">
            <a:tbl>
              <a:tblPr/>
              <a:tblGrid>
                <a:gridCol w="659661"/>
                <a:gridCol w="2206453"/>
                <a:gridCol w="2209295"/>
                <a:gridCol w="1944863"/>
              </a:tblGrid>
              <a:tr h="2372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effectLst/>
                          <a:latin typeface="Arial"/>
                        </a:rPr>
                        <a:t>DAY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TIME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EVENT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73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1400-1500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Welcome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Prof Manuel Grande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</a:tr>
              <a:tr h="1374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1500-1600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Keynote Talk: Influence of Ganymede regarding radiation dose induced by energetic electrons for the JUICE mission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Nicolas Andre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</a:tr>
              <a:tr h="458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1600-1630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32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effectLst/>
                          <a:latin typeface="Arial"/>
                        </a:rPr>
                        <a:t>Coffee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4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1630-1650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Participant Talk: Radiation modeling infrastructure and methods for JUICE at IRF-Kiruna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Stefan Karlsson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</a:tr>
              <a:tr h="919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1650-1710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Participant Talk: Particle detectors in the Jovian environment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Joan Stude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</a:tr>
              <a:tr h="1374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1710-1730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Participant Talk: Some results on radiation modeling of the Particle Environment Package (PEP) instrument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Stas Barabash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3B8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677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7698391"/>
              </p:ext>
            </p:extLst>
          </p:nvPr>
        </p:nvGraphicFramePr>
        <p:xfrm>
          <a:off x="107504" y="1268759"/>
          <a:ext cx="8784976" cy="5215647"/>
        </p:xfrm>
        <a:graphic>
          <a:graphicData uri="http://schemas.openxmlformats.org/presentationml/2006/ole">
            <p:oleObj spid="_x0000_s3074" name="Worksheet" r:id="rId3" imgW="6048404" imgH="359077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0695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1519908"/>
              </p:ext>
            </p:extLst>
          </p:nvPr>
        </p:nvGraphicFramePr>
        <p:xfrm>
          <a:off x="-24701" y="2060848"/>
          <a:ext cx="9193402" cy="2736304"/>
        </p:xfrm>
        <a:graphic>
          <a:graphicData uri="http://schemas.openxmlformats.org/presentationml/2006/ole">
            <p:oleObj spid="_x0000_s4098" name="Worksheet" r:id="rId3" imgW="6048404" imgH="1800313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40306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heme/theme1.xml><?xml version="1.0" encoding="utf-8"?>
<a:theme xmlns:a="http://schemas.openxmlformats.org/drawingml/2006/main" name="New Abergroup(small)">
  <a:themeElements>
    <a:clrScheme name="New Abergroup(small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Abergroup(small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ew Abergroup(smal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bergroup(small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Abergroup(small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bergroup(small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bergroup(small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bergroup(small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bergroup(small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</TotalTime>
  <Words>171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New Abergroup(small)</vt:lpstr>
      <vt:lpstr>Worksheet</vt:lpstr>
      <vt:lpstr>Slide 1</vt:lpstr>
      <vt:lpstr>Aberystwyth in Space – the Moon</vt:lpstr>
      <vt:lpstr>Aberystwyth returns to the Moon</vt:lpstr>
      <vt:lpstr>High Power Computing, Remote Sensing and Cartography</vt:lpstr>
      <vt:lpstr>Slide 5</vt:lpstr>
      <vt:lpstr>Slide 6</vt:lpstr>
      <vt:lpstr>Slide 7</vt:lpstr>
      <vt:lpstr>Slide 8</vt:lpstr>
    </vt:vector>
  </TitlesOfParts>
  <Company>UWA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Aberystwyth in Space</dc:title>
  <dc:creator>Manuel Grande</dc:creator>
  <cp:lastModifiedBy>grande</cp:lastModifiedBy>
  <cp:revision>38</cp:revision>
  <dcterms:created xsi:type="dcterms:W3CDTF">2007-10-26T16:10:43Z</dcterms:created>
  <dcterms:modified xsi:type="dcterms:W3CDTF">2012-11-28T13:55:11Z</dcterms:modified>
</cp:coreProperties>
</file>