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  <p:sldMasterId id="2147483666" r:id="rId3"/>
    <p:sldMasterId id="2147483672" r:id="rId4"/>
    <p:sldMasterId id="2147483674" r:id="rId5"/>
    <p:sldMasterId id="2147483676" r:id="rId6"/>
  </p:sldMasterIdLst>
  <p:notesMasterIdLst>
    <p:notesMasterId r:id="rId36"/>
  </p:notesMasterIdLst>
  <p:sldIdLst>
    <p:sldId id="281" r:id="rId7"/>
    <p:sldId id="307" r:id="rId8"/>
    <p:sldId id="308" r:id="rId9"/>
    <p:sldId id="303" r:id="rId10"/>
    <p:sldId id="304" r:id="rId11"/>
    <p:sldId id="305" r:id="rId12"/>
    <p:sldId id="343" r:id="rId13"/>
    <p:sldId id="284" r:id="rId14"/>
    <p:sldId id="301" r:id="rId15"/>
    <p:sldId id="350" r:id="rId16"/>
    <p:sldId id="351" r:id="rId17"/>
    <p:sldId id="269" r:id="rId18"/>
    <p:sldId id="299" r:id="rId19"/>
    <p:sldId id="316" r:id="rId20"/>
    <p:sldId id="317" r:id="rId21"/>
    <p:sldId id="318" r:id="rId22"/>
    <p:sldId id="319" r:id="rId23"/>
    <p:sldId id="352" r:id="rId24"/>
    <p:sldId id="322" r:id="rId25"/>
    <p:sldId id="323" r:id="rId26"/>
    <p:sldId id="324" r:id="rId27"/>
    <p:sldId id="353" r:id="rId28"/>
    <p:sldId id="331" r:id="rId29"/>
    <p:sldId id="332" r:id="rId30"/>
    <p:sldId id="326" r:id="rId31"/>
    <p:sldId id="327" r:id="rId32"/>
    <p:sldId id="328" r:id="rId33"/>
    <p:sldId id="329" r:id="rId34"/>
    <p:sldId id="347" r:id="rId3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9277" autoAdjust="0"/>
  </p:normalViewPr>
  <p:slideViewPr>
    <p:cSldViewPr snapToGrid="0" snapToObjects="1">
      <p:cViewPr varScale="1">
        <p:scale>
          <a:sx n="134" d="100"/>
          <a:sy n="134" d="100"/>
        </p:scale>
        <p:origin x="-138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78711-3467-DB49-B389-D945D9026BE4}" type="datetimeFigureOut">
              <a:rPr lang="fr-FR" smtClean="0"/>
              <a:pPr/>
              <a:t>28/11/2012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1210F-5ECA-9F4E-BC2F-21735FD5949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292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>
              <a:latin typeface="Calibri" charset="0"/>
            </a:endParaRP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4EED7A-A090-1749-867B-6E1A642CA628}" type="slidenum">
              <a:rPr lang="en-GB" sz="1200">
                <a:solidFill>
                  <a:srgbClr val="000000"/>
                </a:solidFill>
                <a:latin typeface="Calibri" charset="0"/>
              </a:rPr>
              <a:pPr eaLnBrk="1" hangingPunct="1"/>
              <a:t>1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BE1112-BCB1-4D78-8BDF-10B94150FDB4}" type="slidenum">
              <a:rPr lang="fr-FR" smtClean="0">
                <a:solidFill>
                  <a:srgbClr val="000000"/>
                </a:solidFill>
              </a:rPr>
              <a:pPr/>
              <a:t>15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E6D8FC-D064-4F76-958A-0FB7E843DDD7}" type="slidenum">
              <a:rPr lang="fr-FR" smtClean="0">
                <a:solidFill>
                  <a:srgbClr val="000000"/>
                </a:solidFill>
              </a:rPr>
              <a:pPr/>
              <a:t>16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761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C5225E-04F8-4A56-97DA-82ECFE8D8FC1}" type="slidenum">
              <a:rPr lang="fr-FR" smtClean="0">
                <a:solidFill>
                  <a:srgbClr val="000000"/>
                </a:solidFill>
              </a:rPr>
              <a:pPr/>
              <a:t>17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B6BD3EF1-80FA-EA4A-8125-699A5FD570D6}" type="slidenum">
              <a:rPr lang="fr-FR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19</a:t>
            </a:fld>
            <a:endParaRPr lang="fr-FR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 dirty="0">
              <a:latin typeface="Calibri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B6BD3EF1-80FA-EA4A-8125-699A5FD570D6}" type="slidenum">
              <a:rPr lang="fr-FR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21</a:t>
            </a:fld>
            <a:endParaRPr lang="fr-FR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 baseline="0" dirty="0" smtClean="0">
              <a:latin typeface="Calibri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B6BD3EF1-80FA-EA4A-8125-699A5FD570D6}" type="slidenum">
              <a:rPr lang="fr-FR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22</a:t>
            </a:fld>
            <a:endParaRPr lang="fr-FR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Calibri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F1F743-E52D-44B3-805C-3C7FF1C64BA2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B58F22-C13D-460A-BE38-27E415D16D00}" type="slidenum">
              <a:rPr lang="en-GB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GB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>
              <a:latin typeface="Calibri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E55C9F-10AA-9E49-AAFE-FBB8DFE6916D}" type="slidenum">
              <a:rPr lang="en-GB" sz="1200">
                <a:solidFill>
                  <a:srgbClr val="000000"/>
                </a:solidFill>
                <a:latin typeface="Calibri" charset="0"/>
              </a:rPr>
              <a:pPr eaLnBrk="1" hangingPunct="1"/>
              <a:t>25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None/>
            </a:pPr>
            <a:endParaRPr lang="en-US" dirty="0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F196215-59C5-4FC1-9FB1-ABD588D570EB}" type="slidenum">
              <a:rPr lang="en-GB">
                <a:solidFill>
                  <a:prstClr val="black"/>
                </a:solidFill>
              </a:rPr>
              <a:pPr/>
              <a:t>26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318" tIns="46660" rIns="93318" bIns="46660"/>
          <a:lstStyle/>
          <a:p>
            <a:pPr>
              <a:spcBef>
                <a:spcPct val="0"/>
              </a:spcBef>
            </a:pPr>
            <a:endParaRPr lang="en-GB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Tx/>
              <a:buNone/>
            </a:pPr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50936E-BD74-4773-90B6-F82CDDE80309}" type="slidenum">
              <a:rPr lang="en-GB">
                <a:solidFill>
                  <a:prstClr val="black"/>
                </a:solidFill>
              </a:rPr>
              <a:pPr/>
              <a:t>27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E46F99-0BFB-403B-AC9D-E77BA9FC44A4}" type="slidenum">
              <a:rPr lang="en-GB">
                <a:solidFill>
                  <a:prstClr val="black"/>
                </a:solidFill>
              </a:rPr>
              <a:pPr/>
              <a:t>28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1210F-5ECA-9F4E-BC2F-21735FD59496}" type="slidenum">
              <a:rPr lang="fr-FR" smtClean="0">
                <a:solidFill>
                  <a:prstClr val="black"/>
                </a:solidFill>
              </a:rPr>
              <a:pPr/>
              <a:t>29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17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>
              <a:latin typeface="Calibri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E55C9F-10AA-9E49-AAFE-FBB8DFE6916D}" type="slidenum">
              <a:rPr lang="en-GB" sz="1200">
                <a:solidFill>
                  <a:srgbClr val="000000"/>
                </a:solidFill>
                <a:latin typeface="Calibri" charset="0"/>
              </a:rPr>
              <a:pPr eaLnBrk="1" hangingPunct="1"/>
              <a:t>8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>
              <a:latin typeface="Calibri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E55C9F-10AA-9E49-AAFE-FBB8DFE6916D}" type="slidenum">
              <a:rPr lang="en-GB" sz="1200">
                <a:solidFill>
                  <a:srgbClr val="000000"/>
                </a:solidFill>
                <a:latin typeface="Calibri" charset="0"/>
              </a:rPr>
              <a:pPr eaLnBrk="1" hangingPunct="1"/>
              <a:t>9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>
              <a:latin typeface="Calibri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E55C9F-10AA-9E49-AAFE-FBB8DFE6916D}" type="slidenum">
              <a:rPr lang="en-GB" sz="1200">
                <a:solidFill>
                  <a:srgbClr val="000000"/>
                </a:solidFill>
                <a:latin typeface="Calibri" charset="0"/>
              </a:rPr>
              <a:pPr eaLnBrk="1" hangingPunct="1"/>
              <a:t>10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D734AF-54D7-7149-9972-3D24BDF68099}" type="slidenum">
              <a:rPr lang="en-GB" sz="1200">
                <a:solidFill>
                  <a:srgbClr val="000000"/>
                </a:solidFill>
                <a:latin typeface="Calibri" charset="0"/>
              </a:rPr>
              <a:pPr eaLnBrk="1" hangingPunct="1"/>
              <a:t>11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>
              <a:latin typeface="Calibri" charset="0"/>
            </a:endParaRP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4EED7A-A090-1749-867B-6E1A642CA628}" type="slidenum">
              <a:rPr lang="en-GB" sz="1200">
                <a:solidFill>
                  <a:srgbClr val="000000"/>
                </a:solidFill>
                <a:latin typeface="Calibri" charset="0"/>
              </a:rPr>
              <a:pPr eaLnBrk="1" hangingPunct="1"/>
              <a:t>12</a:t>
            </a:fld>
            <a:endParaRPr lang="en-GB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899CD1A-C289-7242-BD27-25E6C64F078F}" type="slidenum">
              <a:rPr lang="en-GB">
                <a:solidFill>
                  <a:srgbClr val="000000"/>
                </a:solidFill>
                <a:latin typeface="Calibri" charset="0"/>
              </a:rPr>
              <a:pPr eaLnBrk="1" hangingPunct="1"/>
              <a:t>13</a:t>
            </a:fld>
            <a:endParaRPr lang="en-GB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fld id="{B6BD3EF1-80FA-EA4A-8125-699A5FD570D6}" type="slidenum">
              <a:rPr lang="fr-FR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14</a:t>
            </a:fld>
            <a:endParaRPr lang="fr-FR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latin typeface="Calibri" charset="0"/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/>
              <a:pPr/>
              <a:t>28/11/2012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72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/>
              <a:pPr/>
              <a:t>28/11/2012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93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/>
              <a:pPr/>
              <a:t>28/11/2012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08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28/11/2012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20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28/11/2012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20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28/11/2012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20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28/11/2012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20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28/11/2012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9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/>
              <a:pPr/>
              <a:t>28/11/2012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32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/>
              <a:pPr/>
              <a:t>28/11/2012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567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/>
              <a:pPr/>
              <a:t>28/11/2012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345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/>
              <a:pPr/>
              <a:t>28/11/2012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503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/>
              <a:pPr/>
              <a:t>28/11/2012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11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/>
              <a:pPr/>
              <a:t>28/11/2012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398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/>
              <a:pPr/>
              <a:t>28/11/2012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495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40B85-0B55-564E-82BC-1B4F3BC2EDC5}" type="datetimeFigureOut">
              <a:rPr lang="fr-FR" smtClean="0"/>
              <a:pPr/>
              <a:t>28/11/2012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2D51-741A-4242-A4A1-93310231AB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845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40B85-0B55-564E-82BC-1B4F3BC2EDC5}" type="datetimeFigureOut">
              <a:rPr lang="fr-FR" smtClean="0"/>
              <a:pPr/>
              <a:t>28/11/2012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92D51-741A-4242-A4A1-93310231AB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46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40B85-0B55-564E-82BC-1B4F3BC2EDC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28/11/2012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92D51-741A-4242-A4A1-93310231ABC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6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40B85-0B55-564E-82BC-1B4F3BC2EDC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28/11/2012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92D51-741A-4242-A4A1-93310231ABC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6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40B85-0B55-564E-82BC-1B4F3BC2EDC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28/11/2012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92D51-741A-4242-A4A1-93310231ABC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6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40B85-0B55-564E-82BC-1B4F3BC2EDC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28/11/2012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92D51-741A-4242-A4A1-93310231ABC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6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40B85-0B55-564E-82BC-1B4F3BC2EDC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28/11/2012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92D51-741A-4242-A4A1-93310231ABCC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6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10" Type="http://schemas.openxmlformats.org/officeDocument/2006/relationships/image" Target="../media/image33.emf"/><Relationship Id="rId4" Type="http://schemas.openxmlformats.org/officeDocument/2006/relationships/image" Target="../media/image43.emf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18.jpe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1.png"/><Relationship Id="rId4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tiff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5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67.gif"/><Relationship Id="rId4" Type="http://schemas.openxmlformats.org/officeDocument/2006/relationships/image" Target="../media/image66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Relationship Id="rId9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7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 pitchFamily="-106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350" y="-92013"/>
            <a:ext cx="9144000" cy="504825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63500" dist="250190" dir="8459995" algn="ctr" rotWithShape="0">
              <a:srgbClr val="000000">
                <a:alpha val="28000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>
              <a:solidFill>
                <a:prstClr val="white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3643"/>
            <a:ext cx="5068214" cy="3536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5"/>
          <p:cNvSpPr>
            <a:spLocks/>
          </p:cNvSpPr>
          <p:nvPr/>
        </p:nvSpPr>
        <p:spPr bwMode="auto">
          <a:xfrm>
            <a:off x="5372129" y="773000"/>
            <a:ext cx="3643312" cy="34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1463" indent="-271463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b="1" dirty="0">
                <a:solidFill>
                  <a:srgbClr val="FFFFFF"/>
                </a:solidFill>
              </a:rPr>
              <a:t>JUICE concept</a:t>
            </a:r>
          </a:p>
          <a:p>
            <a:pPr marL="271463" indent="-271463" eaLnBrk="0" hangingPunct="0">
              <a:spcBef>
                <a:spcPct val="20000"/>
              </a:spcBef>
              <a:buFontTx/>
              <a:buChar char="•"/>
            </a:pPr>
            <a:r>
              <a:rPr lang="en-US" sz="2000" i="1" dirty="0">
                <a:solidFill>
                  <a:srgbClr val="FFFFFF"/>
                </a:solidFill>
              </a:rPr>
              <a:t>European-led mission to the Jovian system</a:t>
            </a:r>
          </a:p>
          <a:p>
            <a:pPr marL="271463" indent="-271463" eaLnBrk="0" hangingPunct="0">
              <a:spcBef>
                <a:spcPct val="20000"/>
              </a:spcBef>
              <a:buFontTx/>
              <a:buChar char="•"/>
            </a:pPr>
            <a:r>
              <a:rPr lang="en-US" sz="2000" i="1" dirty="0" smtClean="0">
                <a:solidFill>
                  <a:srgbClr val="FFFFFF"/>
                </a:solidFill>
              </a:rPr>
              <a:t>Two </a:t>
            </a:r>
            <a:r>
              <a:rPr lang="en-US" sz="2000" i="1" dirty="0">
                <a:solidFill>
                  <a:srgbClr val="FFFFFF"/>
                </a:solidFill>
              </a:rPr>
              <a:t>Europa flybys and high-inclination phase at </a:t>
            </a:r>
            <a:r>
              <a:rPr lang="en-US" sz="2000" i="1" dirty="0" smtClean="0">
                <a:solidFill>
                  <a:srgbClr val="FFFFFF"/>
                </a:solidFill>
              </a:rPr>
              <a:t>Jupiter</a:t>
            </a:r>
          </a:p>
          <a:p>
            <a:pPr marL="271463" indent="-271463" eaLnBrk="0" hangingPunct="0">
              <a:spcBef>
                <a:spcPct val="20000"/>
              </a:spcBef>
              <a:buFontTx/>
              <a:buChar char="•"/>
            </a:pPr>
            <a:r>
              <a:rPr lang="en-US" sz="2000" i="1" dirty="0" smtClean="0">
                <a:solidFill>
                  <a:srgbClr val="FFFFFF"/>
                </a:solidFill>
              </a:rPr>
              <a:t>First orbiter of an icy moon</a:t>
            </a:r>
            <a:endParaRPr lang="en-US" sz="2000" i="1" dirty="0">
              <a:solidFill>
                <a:srgbClr val="FFFFFF"/>
              </a:solidFill>
            </a:endParaRPr>
          </a:p>
        </p:txBody>
      </p:sp>
      <p:sp>
        <p:nvSpPr>
          <p:cNvPr id="21" name="Rectangle 5"/>
          <p:cNvSpPr txBox="1">
            <a:spLocks/>
          </p:cNvSpPr>
          <p:nvPr/>
        </p:nvSpPr>
        <p:spPr bwMode="auto">
          <a:xfrm>
            <a:off x="5131446" y="4369570"/>
            <a:ext cx="4018904" cy="2137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S PGothic"/>
                <a:cs typeface="MS PGothic"/>
              </a:rPr>
              <a:t>JUICE Science Themes</a:t>
            </a: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S PGothic"/>
                <a:cs typeface="MS PGothic"/>
              </a:rPr>
              <a:t>Emergence of habitable worlds around gas giants</a:t>
            </a: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S PGothic"/>
                <a:cs typeface="MS PGothic"/>
              </a:rPr>
              <a:t>Jupiter system as an archetype for gas giants</a:t>
            </a: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MS PGothic"/>
              <a:cs typeface="MS PGothic"/>
            </a:endParaRP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MS PGothic"/>
              <a:cs typeface="MS PGothic"/>
            </a:endParaRPr>
          </a:p>
        </p:txBody>
      </p:sp>
      <p:sp>
        <p:nvSpPr>
          <p:cNvPr id="11" name="ZoneTexte 1"/>
          <p:cNvSpPr txBox="1">
            <a:spLocks noChangeArrowheads="1"/>
          </p:cNvSpPr>
          <p:nvPr/>
        </p:nvSpPr>
        <p:spPr bwMode="auto">
          <a:xfrm>
            <a:off x="6350" y="-40482"/>
            <a:ext cx="23911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800" b="1" dirty="0" smtClean="0">
                <a:solidFill>
                  <a:schemeClr val="bg1"/>
                </a:solidFill>
                <a:latin typeface="Gill Sans MT" pitchFamily="34" charset="0"/>
              </a:rPr>
              <a:t>Introduction </a:t>
            </a:r>
            <a:endParaRPr lang="fr-FR" sz="2800" b="1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6350" y="-109476"/>
            <a:ext cx="9137650" cy="5222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Introduction </a:t>
            </a:r>
          </a:p>
        </p:txBody>
      </p:sp>
      <p:sp>
        <p:nvSpPr>
          <p:cNvPr id="4110" name="Rectangle à coins arrondis 9"/>
          <p:cNvSpPr>
            <a:spLocks noChangeArrowheads="1"/>
          </p:cNvSpPr>
          <p:nvPr/>
        </p:nvSpPr>
        <p:spPr bwMode="auto">
          <a:xfrm>
            <a:off x="3078925" y="-14356"/>
            <a:ext cx="3311373" cy="4128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Overarching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questions</a:t>
            </a:r>
          </a:p>
        </p:txBody>
      </p:sp>
      <p:sp>
        <p:nvSpPr>
          <p:cNvPr id="6157" name="ZoneTexte 1"/>
          <p:cNvSpPr txBox="1">
            <a:spLocks noChangeArrowheads="1"/>
          </p:cNvSpPr>
          <p:nvPr/>
        </p:nvSpPr>
        <p:spPr bwMode="auto">
          <a:xfrm>
            <a:off x="8059738" y="0"/>
            <a:ext cx="1090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bg1"/>
                </a:solidFill>
              </a:rPr>
              <a:t>JUICE</a:t>
            </a:r>
          </a:p>
        </p:txBody>
      </p:sp>
    </p:spTree>
    <p:extLst>
      <p:ext uri="{BB962C8B-B14F-4D97-AF65-F5344CB8AC3E}">
        <p14:creationId xmlns:p14="http://schemas.microsoft.com/office/powerpoint/2010/main" val="368803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prstClr val="white"/>
                </a:solidFill>
                <a:latin typeface="Gill Sans"/>
                <a:cs typeface="Gill Sans"/>
              </a:rPr>
              <a:t>From the Jovian system to </a:t>
            </a:r>
            <a:r>
              <a:rPr lang="en-US" sz="2400" dirty="0" err="1" smtClean="0">
                <a:solidFill>
                  <a:prstClr val="white"/>
                </a:solidFill>
                <a:latin typeface="Gill Sans"/>
                <a:cs typeface="Gill Sans"/>
              </a:rPr>
              <a:t>extrasolar</a:t>
            </a:r>
            <a:r>
              <a:rPr lang="en-US" sz="2400" dirty="0" smtClean="0">
                <a:solidFill>
                  <a:prstClr val="white"/>
                </a:solidFill>
                <a:latin typeface="Gill Sans"/>
                <a:cs typeface="Gill Sans"/>
              </a:rPr>
              <a:t> planetary systems</a:t>
            </a:r>
            <a:endParaRPr lang="en-US" sz="2400" dirty="0">
              <a:solidFill>
                <a:prstClr val="white"/>
              </a:solidFill>
              <a:latin typeface="Gill Sans"/>
              <a:cs typeface="Gill Sans"/>
            </a:endParaRPr>
          </a:p>
        </p:txBody>
      </p:sp>
      <p:sp>
        <p:nvSpPr>
          <p:cNvPr id="4110" name="Rectangle à coins arrondis 9"/>
          <p:cNvSpPr>
            <a:spLocks noChangeArrowheads="1"/>
          </p:cNvSpPr>
          <p:nvPr/>
        </p:nvSpPr>
        <p:spPr bwMode="auto">
          <a:xfrm>
            <a:off x="33864" y="494355"/>
            <a:ext cx="3181443" cy="396614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Waterworlds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and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giant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planets</a:t>
            </a:r>
            <a:endParaRPr lang="fr-FR" dirty="0" smtClean="0">
              <a:solidFill>
                <a:srgbClr val="0D0D0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ill Sans MT" charset="0"/>
            </a:endParaRPr>
          </a:p>
        </p:txBody>
      </p:sp>
      <p:sp>
        <p:nvSpPr>
          <p:cNvPr id="32" name="Rectangle à coins arrondis 9"/>
          <p:cNvSpPr/>
          <p:nvPr/>
        </p:nvSpPr>
        <p:spPr bwMode="auto">
          <a:xfrm>
            <a:off x="3257672" y="494355"/>
            <a:ext cx="2991775" cy="412812"/>
          </a:xfrm>
          <a:prstGeom prst="roundRect">
            <a:avLst/>
          </a:prstGeom>
          <a:solidFill>
            <a:srgbClr val="FFFF00">
              <a:alpha val="51765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Gill Sans MT" pitchFamily="34" charset="0"/>
                <a:cs typeface="Trebuchet MS"/>
              </a:rPr>
              <a:t>Habitable </a:t>
            </a:r>
            <a:r>
              <a:rPr lang="fr-FR" dirty="0" err="1">
                <a:solidFill>
                  <a:prstClr val="black">
                    <a:lumMod val="75000"/>
                    <a:lumOff val="25000"/>
                  </a:prstClr>
                </a:solidFill>
                <a:latin typeface="Gill Sans MT" pitchFamily="34" charset="0"/>
                <a:cs typeface="Trebuchet MS"/>
              </a:rPr>
              <a:t>worlds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Gill Sans MT" pitchFamily="34" charset="0"/>
              <a:cs typeface="Trebuchet MS"/>
            </a:endParaRPr>
          </a:p>
        </p:txBody>
      </p: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8059738" y="0"/>
            <a:ext cx="1090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prstClr val="white"/>
                </a:solidFill>
              </a:rPr>
              <a:t>JUICE</a:t>
            </a:r>
          </a:p>
        </p:txBody>
      </p:sp>
      <p:grpSp>
        <p:nvGrpSpPr>
          <p:cNvPr id="7" name="Grouper 8"/>
          <p:cNvGrpSpPr>
            <a:grpSpLocks/>
          </p:cNvGrpSpPr>
          <p:nvPr/>
        </p:nvGrpSpPr>
        <p:grpSpPr bwMode="auto">
          <a:xfrm>
            <a:off x="1673225" y="3870327"/>
            <a:ext cx="7470775" cy="3048000"/>
            <a:chOff x="1672677" y="924611"/>
            <a:chExt cx="7471323" cy="3046633"/>
          </a:xfrm>
        </p:grpSpPr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574" y="924611"/>
              <a:ext cx="7355426" cy="2889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752058" y="3327008"/>
              <a:ext cx="5205795" cy="6442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43524" y="3720531"/>
              <a:ext cx="2400476" cy="983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72677" y="1002364"/>
              <a:ext cx="133360" cy="24595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4118" name="ZoneTexte 13"/>
          <p:cNvSpPr txBox="1">
            <a:spLocks noChangeArrowheads="1"/>
          </p:cNvSpPr>
          <p:nvPr/>
        </p:nvSpPr>
        <p:spPr bwMode="auto">
          <a:xfrm>
            <a:off x="2414588" y="6426202"/>
            <a:ext cx="15879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dirty="0">
                <a:solidFill>
                  <a:srgbClr val="FFFFFF"/>
                </a:solidFill>
              </a:rPr>
              <a:t>SUPER-EARTHS</a:t>
            </a:r>
          </a:p>
        </p:txBody>
      </p:sp>
      <p:sp>
        <p:nvSpPr>
          <p:cNvPr id="4119" name="ZoneTexte 27"/>
          <p:cNvSpPr txBox="1">
            <a:spLocks noChangeArrowheads="1"/>
          </p:cNvSpPr>
          <p:nvPr/>
        </p:nvSpPr>
        <p:spPr bwMode="auto">
          <a:xfrm>
            <a:off x="4883150" y="6426202"/>
            <a:ext cx="15347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>
                <a:solidFill>
                  <a:srgbClr val="FFFFFF"/>
                </a:solidFill>
              </a:rPr>
              <a:t>INTERMEDIARY</a:t>
            </a:r>
          </a:p>
        </p:txBody>
      </p:sp>
      <p:sp>
        <p:nvSpPr>
          <p:cNvPr id="4120" name="ZoneTexte 28"/>
          <p:cNvSpPr txBox="1">
            <a:spLocks noChangeArrowheads="1"/>
          </p:cNvSpPr>
          <p:nvPr/>
        </p:nvSpPr>
        <p:spPr bwMode="auto">
          <a:xfrm>
            <a:off x="7261225" y="6426202"/>
            <a:ext cx="8530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400" dirty="0">
                <a:solidFill>
                  <a:srgbClr val="FFFFFF"/>
                </a:solidFill>
              </a:rPr>
              <a:t>GIANTS</a:t>
            </a:r>
          </a:p>
        </p:txBody>
      </p:sp>
      <p:sp>
        <p:nvSpPr>
          <p:cNvPr id="4123" name="ZoneTexte 16"/>
          <p:cNvSpPr txBox="1">
            <a:spLocks noChangeArrowheads="1"/>
          </p:cNvSpPr>
          <p:nvPr/>
        </p:nvSpPr>
        <p:spPr bwMode="auto">
          <a:xfrm>
            <a:off x="3329131" y="5870576"/>
            <a:ext cx="7051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 smtClean="0">
                <a:solidFill>
                  <a:prstClr val="white"/>
                </a:solidFill>
              </a:rPr>
              <a:t>GJ1214b</a:t>
            </a:r>
            <a:endParaRPr lang="fr-FR" sz="1000" dirty="0">
              <a:solidFill>
                <a:prstClr val="white"/>
              </a:solidFill>
            </a:endParaRPr>
          </a:p>
        </p:txBody>
      </p:sp>
      <p:sp>
        <p:nvSpPr>
          <p:cNvPr id="4127" name="ZoneTexte 35"/>
          <p:cNvSpPr txBox="1">
            <a:spLocks noChangeArrowheads="1"/>
          </p:cNvSpPr>
          <p:nvPr/>
        </p:nvSpPr>
        <p:spPr bwMode="auto">
          <a:xfrm>
            <a:off x="1673225" y="5534030"/>
            <a:ext cx="5554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cs-CZ" sz="1000" dirty="0">
                <a:solidFill>
                  <a:srgbClr val="FFFFFF"/>
                </a:solidFill>
              </a:rPr>
              <a:t>B1257</a:t>
            </a:r>
          </a:p>
          <a:p>
            <a:pPr algn="ctr" eaLnBrk="1" hangingPunct="1"/>
            <a:r>
              <a:rPr lang="cs-CZ" sz="1000" dirty="0">
                <a:solidFill>
                  <a:srgbClr val="FFFFFF"/>
                </a:solidFill>
              </a:rPr>
              <a:t>+</a:t>
            </a:r>
            <a:r>
              <a:rPr lang="cs-CZ" sz="1000" dirty="0" smtClean="0">
                <a:solidFill>
                  <a:srgbClr val="FFFFFF"/>
                </a:solidFill>
              </a:rPr>
              <a:t>12A</a:t>
            </a:r>
            <a:endParaRPr lang="fr-FR" sz="1000" dirty="0" smtClean="0">
              <a:solidFill>
                <a:srgbClr val="FFFFFF"/>
              </a:solidFill>
            </a:endParaRPr>
          </a:p>
        </p:txBody>
      </p:sp>
      <p:sp>
        <p:nvSpPr>
          <p:cNvPr id="4128" name="ZoneTexte 36"/>
          <p:cNvSpPr txBox="1">
            <a:spLocks noChangeArrowheads="1"/>
          </p:cNvSpPr>
          <p:nvPr/>
        </p:nvSpPr>
        <p:spPr bwMode="auto">
          <a:xfrm>
            <a:off x="4883150" y="5993686"/>
            <a:ext cx="4735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solidFill>
                  <a:prstClr val="white"/>
                </a:solidFill>
              </a:rPr>
              <a:t>&gt;140</a:t>
            </a:r>
          </a:p>
        </p:txBody>
      </p:sp>
      <p:sp>
        <p:nvSpPr>
          <p:cNvPr id="4129" name="ZoneTexte 37"/>
          <p:cNvSpPr txBox="1">
            <a:spLocks noChangeArrowheads="1"/>
          </p:cNvSpPr>
          <p:nvPr/>
        </p:nvSpPr>
        <p:spPr bwMode="auto">
          <a:xfrm>
            <a:off x="13142912" y="4667251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FFFFFF"/>
                </a:solidFill>
              </a:rPr>
              <a:t>Uranus</a:t>
            </a:r>
          </a:p>
          <a:p>
            <a:pPr algn="ctr" eaLnBrk="1" hangingPunct="1"/>
            <a:r>
              <a:rPr lang="en-US" sz="1400">
                <a:solidFill>
                  <a:srgbClr val="FFFFFF"/>
                </a:solidFill>
              </a:rPr>
              <a:t>Neptune</a:t>
            </a:r>
          </a:p>
        </p:txBody>
      </p:sp>
      <p:sp>
        <p:nvSpPr>
          <p:cNvPr id="4130" name="ZoneTexte 38"/>
          <p:cNvSpPr txBox="1">
            <a:spLocks noChangeArrowheads="1"/>
          </p:cNvSpPr>
          <p:nvPr/>
        </p:nvSpPr>
        <p:spPr bwMode="auto">
          <a:xfrm>
            <a:off x="6389243" y="6048540"/>
            <a:ext cx="4735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solidFill>
                  <a:prstClr val="white"/>
                </a:solidFill>
              </a:rPr>
              <a:t>&gt;530</a:t>
            </a:r>
          </a:p>
        </p:txBody>
      </p:sp>
      <p:sp>
        <p:nvSpPr>
          <p:cNvPr id="4131" name="ZoneTexte 39"/>
          <p:cNvSpPr txBox="1">
            <a:spLocks noChangeArrowheads="1"/>
          </p:cNvSpPr>
          <p:nvPr/>
        </p:nvSpPr>
        <p:spPr bwMode="auto">
          <a:xfrm>
            <a:off x="15144750" y="4667251"/>
            <a:ext cx="722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FFFFFF"/>
                </a:solidFill>
              </a:rPr>
              <a:t>Jupiter</a:t>
            </a:r>
          </a:p>
          <a:p>
            <a:pPr algn="ctr" eaLnBrk="1" hangingPunct="1"/>
            <a:r>
              <a:rPr lang="en-US" sz="1400">
                <a:solidFill>
                  <a:srgbClr val="FFFFFF"/>
                </a:solidFill>
              </a:rPr>
              <a:t>Saturn</a:t>
            </a:r>
          </a:p>
        </p:txBody>
      </p:sp>
      <p:sp>
        <p:nvSpPr>
          <p:cNvPr id="4113" name="ZoneTexte 6"/>
          <p:cNvSpPr txBox="1">
            <a:spLocks noChangeArrowheads="1"/>
          </p:cNvSpPr>
          <p:nvPr/>
        </p:nvSpPr>
        <p:spPr bwMode="auto">
          <a:xfrm>
            <a:off x="2376488" y="5807080"/>
            <a:ext cx="8049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dirty="0" err="1" smtClean="0">
                <a:solidFill>
                  <a:srgbClr val="FFFFFF"/>
                </a:solidFill>
              </a:rPr>
              <a:t>Kepler</a:t>
            </a:r>
            <a:r>
              <a:rPr lang="en-US" sz="1000" dirty="0" smtClean="0">
                <a:solidFill>
                  <a:srgbClr val="FFFFFF"/>
                </a:solidFill>
              </a:rPr>
              <a:t> 22b</a:t>
            </a:r>
          </a:p>
        </p:txBody>
      </p:sp>
      <p:sp>
        <p:nvSpPr>
          <p:cNvPr id="4112" name="ZoneTexte 14"/>
          <p:cNvSpPr txBox="1">
            <a:spLocks noChangeArrowheads="1"/>
          </p:cNvSpPr>
          <p:nvPr/>
        </p:nvSpPr>
        <p:spPr bwMode="auto">
          <a:xfrm>
            <a:off x="116435" y="3918028"/>
            <a:ext cx="1326768" cy="8002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rgbClr val="FFFF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 smtClean="0">
                <a:solidFill>
                  <a:srgbClr val="FFFFFF"/>
                </a:solidFill>
              </a:rPr>
              <a:t>Exoplanets</a:t>
            </a:r>
            <a:endParaRPr lang="fr-FR" sz="1800" dirty="0" smtClean="0">
              <a:solidFill>
                <a:srgbClr val="FFFFFF"/>
              </a:solidFill>
            </a:endParaRPr>
          </a:p>
          <a:p>
            <a:pPr eaLnBrk="1" hangingPunct="1"/>
            <a:r>
              <a:rPr lang="fr-FR" sz="1400" dirty="0" smtClean="0">
                <a:solidFill>
                  <a:srgbClr val="FFFFFF"/>
                </a:solidFill>
              </a:rPr>
              <a:t>Five </a:t>
            </a:r>
            <a:r>
              <a:rPr lang="fr-FR" sz="1400" dirty="0" err="1" smtClean="0">
                <a:solidFill>
                  <a:srgbClr val="FFFFFF"/>
                </a:solidFill>
              </a:rPr>
              <a:t>families</a:t>
            </a:r>
            <a:endParaRPr lang="fr-FR" sz="1400" dirty="0" smtClean="0">
              <a:solidFill>
                <a:srgbClr val="FFFFFF"/>
              </a:solidFill>
            </a:endParaRPr>
          </a:p>
          <a:p>
            <a:pPr eaLnBrk="1" hangingPunct="1"/>
            <a:r>
              <a:rPr lang="fr-FR" sz="1400" dirty="0" smtClean="0">
                <a:solidFill>
                  <a:srgbClr val="FFFFFF"/>
                </a:solidFill>
              </a:rPr>
              <a:t>&gt; 800 </a:t>
            </a:r>
            <a:r>
              <a:rPr lang="fr-FR" sz="1400" dirty="0" err="1" smtClean="0">
                <a:solidFill>
                  <a:srgbClr val="FFFFFF"/>
                </a:solidFill>
              </a:rPr>
              <a:t>planets</a:t>
            </a:r>
            <a:endParaRPr lang="fr-FR" sz="1400" dirty="0" smtClean="0">
              <a:solidFill>
                <a:srgbClr val="FFFFFF"/>
              </a:solidFill>
            </a:endParaRPr>
          </a:p>
        </p:txBody>
      </p:sp>
      <p:sp>
        <p:nvSpPr>
          <p:cNvPr id="40" name="ZoneTexte 14"/>
          <p:cNvSpPr txBox="1">
            <a:spLocks noChangeArrowheads="1"/>
          </p:cNvSpPr>
          <p:nvPr/>
        </p:nvSpPr>
        <p:spPr bwMode="auto">
          <a:xfrm>
            <a:off x="116435" y="1709111"/>
            <a:ext cx="1672678" cy="8002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rgbClr val="FFFF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smtClean="0">
                <a:solidFill>
                  <a:srgbClr val="FFFFFF"/>
                </a:solidFill>
              </a:rPr>
              <a:t>Jupiter system</a:t>
            </a:r>
            <a:endParaRPr lang="fr-FR" sz="1400" dirty="0" smtClean="0">
              <a:solidFill>
                <a:srgbClr val="FFFFFF"/>
              </a:solidFill>
            </a:endParaRPr>
          </a:p>
          <a:p>
            <a:pPr eaLnBrk="1" hangingPunct="1"/>
            <a:r>
              <a:rPr lang="fr-FR" sz="1400" dirty="0" err="1" smtClean="0">
                <a:solidFill>
                  <a:srgbClr val="FFFFFF"/>
                </a:solidFill>
              </a:rPr>
              <a:t>Three</a:t>
            </a:r>
            <a:r>
              <a:rPr lang="fr-FR" sz="1400" dirty="0" smtClean="0">
                <a:solidFill>
                  <a:srgbClr val="FFFFFF"/>
                </a:solidFill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</a:rPr>
              <a:t>waterworlds</a:t>
            </a:r>
            <a:endParaRPr lang="fr-FR" sz="1400" dirty="0" smtClean="0">
              <a:solidFill>
                <a:srgbClr val="FFFFFF"/>
              </a:solidFill>
            </a:endParaRPr>
          </a:p>
          <a:p>
            <a:pPr eaLnBrk="1" hangingPunct="1"/>
            <a:r>
              <a:rPr lang="fr-FR" sz="1400" dirty="0" smtClean="0">
                <a:solidFill>
                  <a:srgbClr val="FFFFFF"/>
                </a:solidFill>
              </a:rPr>
              <a:t>One </a:t>
            </a:r>
            <a:r>
              <a:rPr lang="fr-FR" sz="1400" dirty="0" err="1" smtClean="0">
                <a:solidFill>
                  <a:srgbClr val="FFFFFF"/>
                </a:solidFill>
              </a:rPr>
              <a:t>giant</a:t>
            </a:r>
            <a:r>
              <a:rPr lang="fr-FR" sz="1400" dirty="0" smtClean="0">
                <a:solidFill>
                  <a:srgbClr val="FFFFFF"/>
                </a:solidFill>
              </a:rPr>
              <a:t>  </a:t>
            </a:r>
            <a:r>
              <a:rPr lang="fr-FR" sz="1400" dirty="0" err="1" smtClean="0">
                <a:solidFill>
                  <a:srgbClr val="FFFFFF"/>
                </a:solidFill>
              </a:rPr>
              <a:t>planet</a:t>
            </a:r>
            <a:endParaRPr lang="fr-FR" sz="1400" dirty="0">
              <a:solidFill>
                <a:srgbClr val="FFFFFF"/>
              </a:solidFill>
            </a:endParaRPr>
          </a:p>
        </p:txBody>
      </p:sp>
      <p:pic>
        <p:nvPicPr>
          <p:cNvPr id="33" name="Picture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6737" y="1666778"/>
            <a:ext cx="2117725" cy="203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ZoneTexte 35"/>
          <p:cNvSpPr txBox="1">
            <a:spLocks noChangeArrowheads="1"/>
          </p:cNvSpPr>
          <p:nvPr/>
        </p:nvSpPr>
        <p:spPr bwMode="auto">
          <a:xfrm>
            <a:off x="1921405" y="4445927"/>
            <a:ext cx="7490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cs-CZ" sz="1200" dirty="0" smtClean="0">
                <a:solidFill>
                  <a:srgbClr val="FFFFFF"/>
                </a:solidFill>
              </a:rPr>
              <a:t>Iron-</a:t>
            </a:r>
            <a:r>
              <a:rPr lang="cs-CZ" sz="1200" dirty="0" err="1" smtClean="0">
                <a:solidFill>
                  <a:srgbClr val="FFFFFF"/>
                </a:solidFill>
              </a:rPr>
              <a:t>rich</a:t>
            </a:r>
            <a:endParaRPr lang="fr-FR" sz="1200" dirty="0" smtClean="0">
              <a:solidFill>
                <a:srgbClr val="FFFFFF"/>
              </a:solidFill>
            </a:endParaRPr>
          </a:p>
        </p:txBody>
      </p:sp>
      <p:sp>
        <p:nvSpPr>
          <p:cNvPr id="38" name="ZoneTexte 35"/>
          <p:cNvSpPr txBox="1">
            <a:spLocks noChangeArrowheads="1"/>
          </p:cNvSpPr>
          <p:nvPr/>
        </p:nvSpPr>
        <p:spPr bwMode="auto">
          <a:xfrm>
            <a:off x="2797990" y="4199706"/>
            <a:ext cx="8346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cs-CZ" sz="1200" smtClean="0">
                <a:solidFill>
                  <a:srgbClr val="FFFFFF"/>
                </a:solidFill>
              </a:rPr>
              <a:t>Earth</a:t>
            </a:r>
            <a:r>
              <a:rPr lang="cs-CZ" sz="1200" dirty="0" err="1" smtClean="0">
                <a:solidFill>
                  <a:srgbClr val="FFFFFF"/>
                </a:solidFill>
              </a:rPr>
              <a:t>-like</a:t>
            </a:r>
            <a:endParaRPr lang="fr-FR" sz="1200" dirty="0" smtClean="0">
              <a:solidFill>
                <a:srgbClr val="FFFFFF"/>
              </a:solidFill>
            </a:endParaRPr>
          </a:p>
        </p:txBody>
      </p:sp>
      <p:sp>
        <p:nvSpPr>
          <p:cNvPr id="39" name="ZoneTexte 35"/>
          <p:cNvSpPr txBox="1">
            <a:spLocks noChangeArrowheads="1"/>
          </p:cNvSpPr>
          <p:nvPr/>
        </p:nvSpPr>
        <p:spPr bwMode="auto">
          <a:xfrm>
            <a:off x="3717275" y="4105998"/>
            <a:ext cx="10340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cs-CZ" sz="1200" dirty="0" err="1" smtClean="0">
                <a:solidFill>
                  <a:srgbClr val="FFFFFF"/>
                </a:solidFill>
              </a:rPr>
              <a:t>Waterworlds</a:t>
            </a:r>
            <a:endParaRPr lang="fr-FR" sz="1200" dirty="0" smtClean="0">
              <a:solidFill>
                <a:srgbClr val="FFFFFF"/>
              </a:solidFill>
            </a:endParaRPr>
          </a:p>
        </p:txBody>
      </p:sp>
      <p:grpSp>
        <p:nvGrpSpPr>
          <p:cNvPr id="10" name="Grouper 6"/>
          <p:cNvGrpSpPr/>
          <p:nvPr/>
        </p:nvGrpSpPr>
        <p:grpSpPr>
          <a:xfrm>
            <a:off x="2921956" y="2040384"/>
            <a:ext cx="2161254" cy="824883"/>
            <a:chOff x="3101975" y="1773687"/>
            <a:chExt cx="2161254" cy="824883"/>
          </a:xfrm>
        </p:grpSpPr>
        <p:pic>
          <p:nvPicPr>
            <p:cNvPr id="37" name="Picture 4" descr="4 satellites-gallileen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975" y="1773687"/>
              <a:ext cx="2161254" cy="824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101975" y="1773687"/>
              <a:ext cx="2161254" cy="824882"/>
            </a:xfrm>
            <a:prstGeom prst="rect">
              <a:avLst/>
            </a:prstGeom>
            <a:noFill/>
            <a:ln w="762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101975" y="1773687"/>
              <a:ext cx="504825" cy="8248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16435" y="1704876"/>
            <a:ext cx="8865641" cy="2162804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42" name="Accolade ouvrante 41"/>
          <p:cNvSpPr/>
          <p:nvPr/>
        </p:nvSpPr>
        <p:spPr>
          <a:xfrm rot="16200000">
            <a:off x="3485772" y="2806274"/>
            <a:ext cx="309489" cy="427471"/>
          </a:xfrm>
          <a:prstGeom prst="leftBrace">
            <a:avLst>
              <a:gd name="adj1" fmla="val 8333"/>
              <a:gd name="adj2" fmla="val 48883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16964" y="957144"/>
            <a:ext cx="8865641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mpd="sng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prstClr val="white"/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At Ganymede, JUICE will characterise an entire family of </a:t>
            </a:r>
            <a:r>
              <a:rPr lang="en-GB" dirty="0" err="1" smtClean="0">
                <a:solidFill>
                  <a:prstClr val="white"/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exoplanets</a:t>
            </a:r>
            <a:r>
              <a:rPr lang="en-GB" dirty="0" smtClean="0">
                <a:solidFill>
                  <a:prstClr val="white"/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: the </a:t>
            </a:r>
            <a:r>
              <a:rPr lang="en-GB" dirty="0" err="1" smtClean="0">
                <a:solidFill>
                  <a:prstClr val="white"/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waterworlds</a:t>
            </a:r>
            <a:r>
              <a:rPr lang="en-GB" dirty="0" smtClean="0">
                <a:solidFill>
                  <a:prstClr val="white"/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>
              <a:defRPr/>
            </a:pPr>
            <a:r>
              <a:rPr lang="en-GB" dirty="0" smtClean="0">
                <a:solidFill>
                  <a:prstClr val="white"/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At Jupiter, JUICE will further explore an archetype </a:t>
            </a:r>
            <a:r>
              <a:rPr lang="en-GB" dirty="0">
                <a:solidFill>
                  <a:prstClr val="white"/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for giant </a:t>
            </a:r>
            <a:r>
              <a:rPr lang="en-GB" dirty="0" err="1" smtClean="0">
                <a:solidFill>
                  <a:prstClr val="white"/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exoplanets</a:t>
            </a:r>
            <a:r>
              <a:rPr lang="en-GB" dirty="0" smtClean="0">
                <a:solidFill>
                  <a:prstClr val="white"/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.</a:t>
            </a:r>
            <a:endParaRPr lang="en-GB" dirty="0">
              <a:solidFill>
                <a:prstClr val="white"/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4" name="ZoneTexte 35"/>
          <p:cNvSpPr txBox="1">
            <a:spLocks noChangeArrowheads="1"/>
          </p:cNvSpPr>
          <p:nvPr/>
        </p:nvSpPr>
        <p:spPr bwMode="auto">
          <a:xfrm>
            <a:off x="3717275" y="1810344"/>
            <a:ext cx="9374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cs-CZ" sz="1200" dirty="0" smtClean="0">
                <a:solidFill>
                  <a:srgbClr val="FFFFFF"/>
                </a:solidFill>
              </a:rPr>
              <a:t>Ganymede</a:t>
            </a:r>
            <a:endParaRPr lang="fr-FR" sz="1200" dirty="0" smtClean="0">
              <a:solidFill>
                <a:srgbClr val="FFFFFF"/>
              </a:solidFill>
            </a:endParaRPr>
          </a:p>
        </p:txBody>
      </p:sp>
      <p:sp>
        <p:nvSpPr>
          <p:cNvPr id="45" name="ZoneTexte 35"/>
          <p:cNvSpPr txBox="1">
            <a:spLocks noChangeArrowheads="1"/>
          </p:cNvSpPr>
          <p:nvPr/>
        </p:nvSpPr>
        <p:spPr bwMode="auto">
          <a:xfrm>
            <a:off x="6525199" y="3444400"/>
            <a:ext cx="6465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cs-CZ" sz="1200" dirty="0" smtClean="0">
                <a:solidFill>
                  <a:srgbClr val="FFFFFF"/>
                </a:solidFill>
              </a:rPr>
              <a:t>Jupiter</a:t>
            </a:r>
            <a:endParaRPr lang="fr-FR" sz="1200" dirty="0" smtClean="0">
              <a:solidFill>
                <a:srgbClr val="FFFFFF"/>
              </a:solidFill>
            </a:endParaRPr>
          </a:p>
        </p:txBody>
      </p:sp>
      <p:sp>
        <p:nvSpPr>
          <p:cNvPr id="13" name="Accolade ouvrante 12"/>
          <p:cNvSpPr/>
          <p:nvPr/>
        </p:nvSpPr>
        <p:spPr>
          <a:xfrm rot="16200000">
            <a:off x="4333234" y="2424778"/>
            <a:ext cx="309489" cy="1190464"/>
          </a:xfrm>
          <a:prstGeom prst="leftBrace">
            <a:avLst>
              <a:gd name="adj1" fmla="val 8333"/>
              <a:gd name="adj2" fmla="val 48883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6" name="Rectangle à coins arrondis 9"/>
          <p:cNvSpPr/>
          <p:nvPr/>
        </p:nvSpPr>
        <p:spPr bwMode="auto">
          <a:xfrm>
            <a:off x="6291813" y="494355"/>
            <a:ext cx="2818321" cy="417164"/>
          </a:xfrm>
          <a:prstGeom prst="roundRect">
            <a:avLst/>
          </a:prstGeom>
          <a:solidFill>
            <a:srgbClr val="FFFF0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fr-FR" dirty="0" err="1">
                <a:solidFill>
                  <a:prstClr val="black">
                    <a:lumMod val="75000"/>
                    <a:lumOff val="25000"/>
                  </a:prstClr>
                </a:solidFill>
                <a:latin typeface="Gill Sans MT" pitchFamily="34" charset="0"/>
                <a:cs typeface="Trebuchet MS"/>
              </a:rPr>
              <a:t>Astrophysics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Gill Sans MT" pitchFamily="34" charset="0"/>
                <a:cs typeface="Trebuchet MS"/>
              </a:rPr>
              <a:t> </a:t>
            </a:r>
            <a:r>
              <a:rPr lang="fr-FR" dirty="0" err="1">
                <a:solidFill>
                  <a:prstClr val="black">
                    <a:lumMod val="75000"/>
                    <a:lumOff val="25000"/>
                  </a:prstClr>
                </a:solidFill>
                <a:latin typeface="Gill Sans MT" pitchFamily="34" charset="0"/>
                <a:cs typeface="Trebuchet MS"/>
              </a:rPr>
              <a:t>Connection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Gill Sans MT" pitchFamily="34" charset="0"/>
              <a:cs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82605" y="3818466"/>
            <a:ext cx="237595" cy="30395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6435" y="3918028"/>
            <a:ext cx="8865641" cy="2873300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55798" y="3759799"/>
            <a:ext cx="78930" cy="2999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095024" y="3747398"/>
            <a:ext cx="78930" cy="2999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14" name="Connecteur en angle 13"/>
          <p:cNvCxnSpPr/>
          <p:nvPr/>
        </p:nvCxnSpPr>
        <p:spPr>
          <a:xfrm rot="5400000">
            <a:off x="2947780" y="3415267"/>
            <a:ext cx="1032617" cy="348844"/>
          </a:xfrm>
          <a:prstGeom prst="bentConnector3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en angle 16"/>
          <p:cNvCxnSpPr>
            <a:stCxn id="13" idx="1"/>
          </p:cNvCxnSpPr>
          <p:nvPr/>
        </p:nvCxnSpPr>
        <p:spPr>
          <a:xfrm rot="5400000">
            <a:off x="3837721" y="3469036"/>
            <a:ext cx="931243" cy="342680"/>
          </a:xfrm>
          <a:prstGeom prst="bentConnector3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631101" y="3684699"/>
            <a:ext cx="78930" cy="2999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43" name="Connecteur en angle 42"/>
          <p:cNvCxnSpPr/>
          <p:nvPr/>
        </p:nvCxnSpPr>
        <p:spPr>
          <a:xfrm rot="16200000" flipH="1">
            <a:off x="7466884" y="3840549"/>
            <a:ext cx="391197" cy="1"/>
          </a:xfrm>
          <a:prstGeom prst="bentConnector3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78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b="12365"/>
          <a:stretch/>
        </p:blipFill>
        <p:spPr>
          <a:xfrm>
            <a:off x="330200" y="-127000"/>
            <a:ext cx="8470900" cy="57428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90500" y="494355"/>
            <a:ext cx="9340850" cy="4171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 smtClean="0">
                <a:solidFill>
                  <a:prstClr val="white"/>
                </a:solidFill>
                <a:latin typeface="Gill Sans"/>
                <a:cs typeface="Gill Sans"/>
              </a:rPr>
              <a:t>From the Jupiter system to </a:t>
            </a:r>
            <a:r>
              <a:rPr lang="en-US" sz="2400" dirty="0" err="1" smtClean="0">
                <a:solidFill>
                  <a:prstClr val="white"/>
                </a:solidFill>
                <a:latin typeface="Gill Sans"/>
                <a:cs typeface="Gill Sans"/>
              </a:rPr>
              <a:t>extrasolar</a:t>
            </a:r>
            <a:r>
              <a:rPr lang="en-US" sz="2400" dirty="0" smtClean="0">
                <a:solidFill>
                  <a:prstClr val="white"/>
                </a:solidFill>
                <a:latin typeface="Gill Sans"/>
                <a:cs typeface="Gill Sans"/>
              </a:rPr>
              <a:t> planetary systems</a:t>
            </a:r>
            <a:endParaRPr lang="en-US" sz="2400" dirty="0">
              <a:solidFill>
                <a:prstClr val="white"/>
              </a:solidFill>
              <a:latin typeface="Gill Sans"/>
              <a:cs typeface="Gill Sans"/>
            </a:endParaRPr>
          </a:p>
        </p:txBody>
      </p:sp>
      <p:sp>
        <p:nvSpPr>
          <p:cNvPr id="13" name="Rectangle à coins arrondis 9"/>
          <p:cNvSpPr>
            <a:spLocks noChangeArrowheads="1"/>
          </p:cNvSpPr>
          <p:nvPr/>
        </p:nvSpPr>
        <p:spPr bwMode="auto">
          <a:xfrm>
            <a:off x="50800" y="504630"/>
            <a:ext cx="3181443" cy="396614"/>
          </a:xfrm>
          <a:prstGeom prst="roundRect">
            <a:avLst>
              <a:gd name="adj" fmla="val 16667"/>
            </a:avLst>
          </a:prstGeom>
          <a:solidFill>
            <a:srgbClr val="FFFF00">
              <a:alpha val="52000"/>
            </a:srgbClr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Waterworlds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and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giant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planets</a:t>
            </a:r>
            <a:endParaRPr lang="fr-FR" dirty="0" smtClean="0">
              <a:solidFill>
                <a:srgbClr val="0D0D0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ill Sans MT" charset="0"/>
            </a:endParaRPr>
          </a:p>
        </p:txBody>
      </p:sp>
      <p:sp>
        <p:nvSpPr>
          <p:cNvPr id="14" name="Rectangle à coins arrondis 9"/>
          <p:cNvSpPr/>
          <p:nvPr/>
        </p:nvSpPr>
        <p:spPr bwMode="auto">
          <a:xfrm>
            <a:off x="3266141" y="496531"/>
            <a:ext cx="2991775" cy="412812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Gill Sans MT" pitchFamily="34" charset="0"/>
                <a:cs typeface="Trebuchet MS"/>
              </a:rPr>
              <a:t>Habitable </a:t>
            </a:r>
            <a:r>
              <a:rPr lang="fr-FR" dirty="0" err="1">
                <a:solidFill>
                  <a:prstClr val="black">
                    <a:lumMod val="75000"/>
                    <a:lumOff val="25000"/>
                  </a:prstClr>
                </a:solidFill>
                <a:latin typeface="Gill Sans MT" pitchFamily="34" charset="0"/>
                <a:cs typeface="Trebuchet MS"/>
              </a:rPr>
              <a:t>worlds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Gill Sans MT" pitchFamily="34" charset="0"/>
              <a:cs typeface="Trebuchet MS"/>
            </a:endParaRPr>
          </a:p>
        </p:txBody>
      </p:sp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8059738" y="0"/>
            <a:ext cx="1090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prstClr val="white"/>
                </a:solidFill>
              </a:rPr>
              <a:t>JUICE</a:t>
            </a:r>
          </a:p>
        </p:txBody>
      </p:sp>
      <p:sp>
        <p:nvSpPr>
          <p:cNvPr id="16" name="Rectangle à coins arrondis 9"/>
          <p:cNvSpPr/>
          <p:nvPr/>
        </p:nvSpPr>
        <p:spPr bwMode="auto">
          <a:xfrm>
            <a:off x="6291813" y="494355"/>
            <a:ext cx="2818321" cy="417164"/>
          </a:xfrm>
          <a:prstGeom prst="roundRect">
            <a:avLst/>
          </a:prstGeom>
          <a:solidFill>
            <a:srgbClr val="FFFF0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fr-FR" dirty="0" err="1">
                <a:solidFill>
                  <a:prstClr val="black">
                    <a:lumMod val="75000"/>
                    <a:lumOff val="25000"/>
                  </a:prstClr>
                </a:solidFill>
                <a:latin typeface="Gill Sans MT" pitchFamily="34" charset="0"/>
                <a:cs typeface="Trebuchet MS"/>
              </a:rPr>
              <a:t>Astrophysics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  <a:latin typeface="Gill Sans MT" pitchFamily="34" charset="0"/>
                <a:cs typeface="Trebuchet MS"/>
              </a:rPr>
              <a:t> </a:t>
            </a:r>
            <a:r>
              <a:rPr lang="fr-FR" dirty="0" err="1">
                <a:solidFill>
                  <a:prstClr val="black">
                    <a:lumMod val="75000"/>
                    <a:lumOff val="25000"/>
                  </a:prstClr>
                </a:solidFill>
                <a:latin typeface="Gill Sans MT" pitchFamily="34" charset="0"/>
                <a:cs typeface="Trebuchet MS"/>
              </a:rPr>
              <a:t>Connection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  <a:latin typeface="Gill Sans MT" pitchFamily="34" charset="0"/>
              <a:cs typeface="Trebuchet M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59790" y="1073209"/>
            <a:ext cx="1389423" cy="2923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300" dirty="0" smtClean="0">
                <a:solidFill>
                  <a:prstClr val="white"/>
                </a:solidFill>
                <a:latin typeface="Arial"/>
                <a:cs typeface="Arial"/>
              </a:rPr>
              <a:t>Surface habitats</a:t>
            </a:r>
            <a:endParaRPr lang="fr-FR" sz="13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237791" y="1073209"/>
            <a:ext cx="1243262" cy="2923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300" dirty="0" err="1" smtClean="0">
                <a:solidFill>
                  <a:prstClr val="white"/>
                </a:solidFill>
                <a:latin typeface="Arial"/>
                <a:cs typeface="Arial"/>
              </a:rPr>
              <a:t>Deep</a:t>
            </a:r>
            <a:r>
              <a:rPr lang="fr-FR" sz="1300" dirty="0" smtClean="0">
                <a:solidFill>
                  <a:prstClr val="white"/>
                </a:solidFill>
                <a:latin typeface="Arial"/>
                <a:cs typeface="Arial"/>
              </a:rPr>
              <a:t> habitats      </a:t>
            </a:r>
            <a:endParaRPr lang="fr-FR" sz="13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110572" y="4589106"/>
            <a:ext cx="1243262" cy="2923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300" dirty="0" err="1" smtClean="0">
                <a:solidFill>
                  <a:prstClr val="white"/>
                </a:solidFill>
                <a:latin typeface="Arial"/>
                <a:cs typeface="Arial"/>
              </a:rPr>
              <a:t>Deep</a:t>
            </a:r>
            <a:r>
              <a:rPr lang="fr-FR" sz="1300" dirty="0" smtClean="0">
                <a:solidFill>
                  <a:prstClr val="white"/>
                </a:solidFill>
                <a:latin typeface="Arial"/>
                <a:cs typeface="Arial"/>
              </a:rPr>
              <a:t> habitats      </a:t>
            </a:r>
            <a:endParaRPr lang="fr-FR" sz="1300" dirty="0">
              <a:solidFill>
                <a:prstClr val="white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67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563752" y="977418"/>
            <a:ext cx="4414157" cy="58605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0971" y="977418"/>
            <a:ext cx="4414157" cy="58605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5080000" y="4969351"/>
            <a:ext cx="3695700" cy="76944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5080000" y="5822314"/>
            <a:ext cx="3695700" cy="9848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5080000" y="4092256"/>
            <a:ext cx="3695700" cy="7694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338663" y="4969351"/>
            <a:ext cx="3776137" cy="76944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338663" y="5822314"/>
            <a:ext cx="3776137" cy="9848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38663" y="4092256"/>
            <a:ext cx="3776137" cy="7694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From the Jupiter system to </a:t>
            </a:r>
            <a:r>
              <a:rPr lang="en-US" sz="2400" dirty="0" err="1" smtClean="0">
                <a:solidFill>
                  <a:schemeClr val="bg1"/>
                </a:solidFill>
                <a:latin typeface="Gill Sans"/>
                <a:cs typeface="Gill Sans"/>
              </a:rPr>
              <a:t>extrasolar</a:t>
            </a: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 planetary systems</a:t>
            </a:r>
            <a:endParaRPr lang="en-US" sz="24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7" name="Rectangle à coins arrondis 9"/>
          <p:cNvSpPr>
            <a:spLocks noChangeArrowheads="1"/>
          </p:cNvSpPr>
          <p:nvPr/>
        </p:nvSpPr>
        <p:spPr bwMode="auto">
          <a:xfrm>
            <a:off x="33864" y="494355"/>
            <a:ext cx="3181443" cy="396614"/>
          </a:xfrm>
          <a:prstGeom prst="roundRect">
            <a:avLst>
              <a:gd name="adj" fmla="val 16667"/>
            </a:avLst>
          </a:prstGeom>
          <a:solidFill>
            <a:srgbClr val="FFFF00">
              <a:alpha val="52000"/>
            </a:srgbClr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Waterworlds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and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giant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planets</a:t>
            </a:r>
            <a:endParaRPr lang="fr-FR" dirty="0" smtClean="0">
              <a:solidFill>
                <a:srgbClr val="0D0D0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ill Sans MT" charset="0"/>
            </a:endParaRPr>
          </a:p>
        </p:txBody>
      </p:sp>
      <p:sp>
        <p:nvSpPr>
          <p:cNvPr id="18" name="Rectangle à coins arrondis 9"/>
          <p:cNvSpPr/>
          <p:nvPr/>
        </p:nvSpPr>
        <p:spPr bwMode="auto">
          <a:xfrm>
            <a:off x="3257672" y="494355"/>
            <a:ext cx="2991775" cy="412812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+mn-ea"/>
                <a:cs typeface="Trebuchet MS"/>
              </a:rPr>
              <a:t>Habitable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+mn-ea"/>
                <a:cs typeface="Trebuchet MS"/>
              </a:rPr>
              <a:t>worlds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  <a:ea typeface="+mn-ea"/>
              <a:cs typeface="Trebuchet MS"/>
            </a:endParaRPr>
          </a:p>
        </p:txBody>
      </p:sp>
      <p:sp>
        <p:nvSpPr>
          <p:cNvPr id="19" name="ZoneTexte 18"/>
          <p:cNvSpPr txBox="1">
            <a:spLocks noChangeArrowheads="1"/>
          </p:cNvSpPr>
          <p:nvPr/>
        </p:nvSpPr>
        <p:spPr bwMode="auto">
          <a:xfrm>
            <a:off x="8059738" y="0"/>
            <a:ext cx="1090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bg1"/>
                </a:solidFill>
              </a:rPr>
              <a:t>JUICE</a:t>
            </a:r>
          </a:p>
        </p:txBody>
      </p:sp>
      <p:sp>
        <p:nvSpPr>
          <p:cNvPr id="20" name="Rectangle à coins arrondis 9"/>
          <p:cNvSpPr/>
          <p:nvPr/>
        </p:nvSpPr>
        <p:spPr bwMode="auto">
          <a:xfrm>
            <a:off x="6291813" y="494355"/>
            <a:ext cx="2818321" cy="417164"/>
          </a:xfrm>
          <a:prstGeom prst="roundRect">
            <a:avLst/>
          </a:prstGeom>
          <a:solidFill>
            <a:srgbClr val="FFFF0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+mn-ea"/>
                <a:cs typeface="Trebuchet MS"/>
              </a:rPr>
              <a:t>Astrophysics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+mn-ea"/>
                <a:cs typeface="Trebuchet MS"/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+mn-ea"/>
                <a:cs typeface="Trebuchet MS"/>
              </a:rPr>
              <a:t>Connection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  <a:ea typeface="+mn-ea"/>
              <a:cs typeface="Trebuchet M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38665" y="4092257"/>
            <a:ext cx="3776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FFFF"/>
                </a:solidFill>
              </a:rPr>
              <a:t>Occurrence:</a:t>
            </a:r>
          </a:p>
          <a:p>
            <a:r>
              <a:rPr lang="fr-FR" sz="1400" dirty="0" err="1" smtClean="0">
                <a:solidFill>
                  <a:srgbClr val="FFFFFF"/>
                </a:solidFill>
              </a:rPr>
              <a:t>Largest</a:t>
            </a:r>
            <a:r>
              <a:rPr lang="fr-FR" sz="1400" dirty="0" smtClean="0">
                <a:solidFill>
                  <a:srgbClr val="FFFFFF"/>
                </a:solidFill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</a:rPr>
              <a:t>moons</a:t>
            </a:r>
            <a:r>
              <a:rPr lang="fr-FR" sz="1400" dirty="0" smtClean="0">
                <a:solidFill>
                  <a:srgbClr val="FFFFFF"/>
                </a:solidFill>
              </a:rPr>
              <a:t>, </a:t>
            </a:r>
            <a:r>
              <a:rPr lang="fr-FR" sz="1400" dirty="0">
                <a:solidFill>
                  <a:srgbClr val="FFFFFF"/>
                </a:solidFill>
              </a:rPr>
              <a:t>hot </a:t>
            </a:r>
            <a:r>
              <a:rPr lang="fr-FR" sz="1400" dirty="0" err="1">
                <a:solidFill>
                  <a:srgbClr val="FFFFFF"/>
                </a:solidFill>
              </a:rPr>
              <a:t>ice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giants</a:t>
            </a:r>
            <a:r>
              <a:rPr lang="fr-FR" sz="1400" dirty="0">
                <a:solidFill>
                  <a:srgbClr val="FFFFFF"/>
                </a:solidFill>
              </a:rPr>
              <a:t>, </a:t>
            </a:r>
            <a:r>
              <a:rPr lang="fr-FR" sz="1400" dirty="0" err="1">
                <a:solidFill>
                  <a:srgbClr val="FFFFFF"/>
                </a:solidFill>
              </a:rPr>
              <a:t>o</a:t>
            </a:r>
            <a:r>
              <a:rPr lang="fr-FR" sz="1400" dirty="0" err="1" smtClean="0">
                <a:solidFill>
                  <a:srgbClr val="FFFFFF"/>
                </a:solidFill>
              </a:rPr>
              <a:t>cean</a:t>
            </a:r>
            <a:r>
              <a:rPr lang="fr-FR" sz="1400" dirty="0" smtClean="0">
                <a:solidFill>
                  <a:srgbClr val="FFFFFF"/>
                </a:solidFill>
              </a:rPr>
              <a:t>-</a:t>
            </a:r>
            <a:r>
              <a:rPr lang="fr-FR" sz="1400" dirty="0" err="1" smtClean="0">
                <a:solidFill>
                  <a:srgbClr val="FFFFFF"/>
                </a:solidFill>
              </a:rPr>
              <a:t>planets</a:t>
            </a:r>
            <a:r>
              <a:rPr lang="fr-FR" sz="1400" dirty="0">
                <a:solidFill>
                  <a:srgbClr val="FFFFFF"/>
                </a:solidFill>
              </a:rPr>
              <a:t>… </a:t>
            </a:r>
            <a:endParaRPr lang="fr-FR" sz="1400" dirty="0" smtClean="0">
              <a:solidFill>
                <a:srgbClr val="FFFFFF"/>
              </a:solidFill>
            </a:endParaRPr>
          </a:p>
          <a:p>
            <a:r>
              <a:rPr lang="fr-FR" sz="1400" dirty="0" smtClean="0">
                <a:solidFill>
                  <a:srgbClr val="FFFFFF"/>
                </a:solidFill>
              </a:rPr>
              <a:t>Most </a:t>
            </a:r>
            <a:r>
              <a:rPr lang="fr-FR" sz="1400" dirty="0" err="1">
                <a:solidFill>
                  <a:srgbClr val="FFFFFF"/>
                </a:solidFill>
              </a:rPr>
              <a:t>common</a:t>
            </a:r>
            <a:r>
              <a:rPr lang="fr-FR" sz="1400" dirty="0">
                <a:solidFill>
                  <a:srgbClr val="FFFFFF"/>
                </a:solidFill>
              </a:rPr>
              <a:t> habitat in the </a:t>
            </a:r>
            <a:r>
              <a:rPr lang="fr-FR" sz="1400" dirty="0" err="1" smtClean="0">
                <a:solidFill>
                  <a:srgbClr val="FFFFFF"/>
                </a:solidFill>
              </a:rPr>
              <a:t>universe</a:t>
            </a:r>
            <a:r>
              <a:rPr lang="fr-FR" sz="1400" dirty="0" smtClean="0">
                <a:solidFill>
                  <a:srgbClr val="FFFFFF"/>
                </a:solidFill>
              </a:rPr>
              <a:t> ?</a:t>
            </a:r>
            <a:endParaRPr lang="fr-FR" sz="1400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38665" y="4945457"/>
            <a:ext cx="3776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FFFF"/>
                </a:solidFill>
              </a:rPr>
              <a:t>Key question:</a:t>
            </a:r>
          </a:p>
          <a:p>
            <a:r>
              <a:rPr lang="fr-FR" sz="1400" dirty="0" smtClean="0">
                <a:solidFill>
                  <a:srgbClr val="FFFFFF"/>
                </a:solidFill>
              </a:rPr>
              <a:t>Are </a:t>
            </a:r>
            <a:r>
              <a:rPr lang="fr-FR" sz="1400" dirty="0" err="1" smtClean="0">
                <a:solidFill>
                  <a:srgbClr val="FFFFFF"/>
                </a:solidFill>
              </a:rPr>
              <a:t>these</a:t>
            </a:r>
            <a:r>
              <a:rPr lang="fr-FR" sz="1400" dirty="0" smtClean="0">
                <a:solidFill>
                  <a:srgbClr val="FFFFFF"/>
                </a:solidFill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</a:rPr>
              <a:t>waterworlds</a:t>
            </a:r>
            <a:r>
              <a:rPr lang="fr-FR" sz="1400" dirty="0" smtClean="0">
                <a:solidFill>
                  <a:srgbClr val="FFFFFF"/>
                </a:solidFill>
              </a:rPr>
              <a:t> habitable ? </a:t>
            </a:r>
            <a:endParaRPr lang="fr-FR" sz="1400" dirty="0">
              <a:solidFill>
                <a:srgbClr val="FFFFF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38665" y="5853093"/>
            <a:ext cx="3776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FFFFFF"/>
                </a:solidFill>
              </a:rPr>
              <a:t>What</a:t>
            </a:r>
            <a:r>
              <a:rPr lang="fr-FR" sz="1600" dirty="0" smtClean="0">
                <a:solidFill>
                  <a:srgbClr val="FFFFFF"/>
                </a:solidFill>
              </a:rPr>
              <a:t> JUICE </a:t>
            </a:r>
            <a:r>
              <a:rPr lang="fr-FR" sz="1600" dirty="0" err="1" smtClean="0">
                <a:solidFill>
                  <a:srgbClr val="FFFFFF"/>
                </a:solidFill>
              </a:rPr>
              <a:t>will</a:t>
            </a:r>
            <a:r>
              <a:rPr lang="fr-FR" sz="1600" dirty="0" smtClean="0">
                <a:solidFill>
                  <a:srgbClr val="FFFFFF"/>
                </a:solidFill>
              </a:rPr>
              <a:t> do:</a:t>
            </a:r>
          </a:p>
          <a:p>
            <a:r>
              <a:rPr lang="fr-FR" sz="1400" dirty="0" smtClean="0">
                <a:solidFill>
                  <a:srgbClr val="FFFFFF"/>
                </a:solidFill>
              </a:rPr>
              <a:t>Via </a:t>
            </a:r>
            <a:r>
              <a:rPr lang="fr-FR" sz="1400" dirty="0" err="1" smtClean="0">
                <a:solidFill>
                  <a:srgbClr val="FFFFFF"/>
                </a:solidFill>
              </a:rPr>
              <a:t>characterisation</a:t>
            </a:r>
            <a:r>
              <a:rPr lang="fr-FR" sz="1400" dirty="0" smtClean="0">
                <a:solidFill>
                  <a:srgbClr val="FFFFFF"/>
                </a:solidFill>
              </a:rPr>
              <a:t> of </a:t>
            </a:r>
            <a:r>
              <a:rPr lang="fr-FR" sz="1400" dirty="0" err="1" smtClean="0">
                <a:solidFill>
                  <a:srgbClr val="FFFFFF"/>
                </a:solidFill>
              </a:rPr>
              <a:t>Ganymede</a:t>
            </a:r>
            <a:r>
              <a:rPr lang="fr-FR" sz="1400" dirty="0" smtClean="0">
                <a:solidFill>
                  <a:srgbClr val="FFFFFF"/>
                </a:solidFill>
              </a:rPr>
              <a:t>, </a:t>
            </a:r>
            <a:r>
              <a:rPr lang="fr-FR" sz="1400" dirty="0" err="1" smtClean="0">
                <a:solidFill>
                  <a:srgbClr val="FFFFFF"/>
                </a:solidFill>
              </a:rPr>
              <a:t>will</a:t>
            </a:r>
            <a:r>
              <a:rPr lang="fr-FR" sz="1400" dirty="0" smtClean="0">
                <a:solidFill>
                  <a:srgbClr val="FFFFFF"/>
                </a:solidFill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</a:rPr>
              <a:t>constrain</a:t>
            </a:r>
            <a:r>
              <a:rPr lang="fr-FR" sz="1400" dirty="0" smtClean="0">
                <a:solidFill>
                  <a:srgbClr val="FFFFFF"/>
                </a:solidFill>
              </a:rPr>
              <a:t> the </a:t>
            </a:r>
            <a:r>
              <a:rPr lang="fr-FR" sz="1400" dirty="0" err="1" smtClean="0">
                <a:solidFill>
                  <a:srgbClr val="FFFFFF"/>
                </a:solidFill>
              </a:rPr>
              <a:t>likelihood</a:t>
            </a:r>
            <a:r>
              <a:rPr lang="fr-FR" sz="1400" dirty="0" smtClean="0">
                <a:solidFill>
                  <a:srgbClr val="FFFFFF"/>
                </a:solidFill>
              </a:rPr>
              <a:t> of </a:t>
            </a:r>
            <a:r>
              <a:rPr lang="fr-FR" sz="1400" dirty="0" err="1" smtClean="0">
                <a:solidFill>
                  <a:srgbClr val="FFFFFF"/>
                </a:solidFill>
              </a:rPr>
              <a:t>habitability</a:t>
            </a:r>
            <a:r>
              <a:rPr lang="fr-FR" sz="1400" dirty="0" smtClean="0">
                <a:solidFill>
                  <a:srgbClr val="FFFFFF"/>
                </a:solidFill>
              </a:rPr>
              <a:t> in the </a:t>
            </a:r>
            <a:r>
              <a:rPr lang="fr-FR" sz="1400" dirty="0" err="1" smtClean="0">
                <a:solidFill>
                  <a:srgbClr val="FFFFFF"/>
                </a:solidFill>
              </a:rPr>
              <a:t>universe</a:t>
            </a:r>
            <a:endParaRPr lang="fr-FR" sz="1400" dirty="0">
              <a:solidFill>
                <a:srgbClr val="FFFFFF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082385" y="4092257"/>
            <a:ext cx="3693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FFFF"/>
                </a:solidFill>
              </a:rPr>
              <a:t>Occurrence:</a:t>
            </a:r>
            <a:endParaRPr lang="fr-FR" sz="1600" dirty="0" smtClean="0">
              <a:solidFill>
                <a:srgbClr val="FFFFFF"/>
              </a:solidFill>
              <a:latin typeface="Times New Roman" charset="0"/>
            </a:endParaRPr>
          </a:p>
          <a:p>
            <a:r>
              <a:rPr lang="fr-FR" sz="1400" dirty="0" smtClean="0">
                <a:solidFill>
                  <a:srgbClr val="FFFFFF"/>
                </a:solidFill>
              </a:rPr>
              <a:t>Europa</a:t>
            </a:r>
            <a:r>
              <a:rPr lang="fr-FR" sz="1400" dirty="0">
                <a:solidFill>
                  <a:srgbClr val="FFFFFF"/>
                </a:solidFill>
              </a:rPr>
              <a:t>, </a:t>
            </a:r>
            <a:r>
              <a:rPr lang="fr-FR" sz="1400" dirty="0" smtClean="0">
                <a:solidFill>
                  <a:srgbClr val="FFFFFF"/>
                </a:solidFill>
              </a:rPr>
              <a:t>Enceladus</a:t>
            </a:r>
          </a:p>
          <a:p>
            <a:r>
              <a:rPr lang="fr-FR" sz="1400" dirty="0" err="1" smtClean="0">
                <a:solidFill>
                  <a:srgbClr val="FFFFFF"/>
                </a:solidFill>
              </a:rPr>
              <a:t>Only</a:t>
            </a:r>
            <a:r>
              <a:rPr lang="fr-FR" sz="1400" dirty="0" smtClean="0">
                <a:solidFill>
                  <a:srgbClr val="FFFFFF"/>
                </a:solidFill>
              </a:rPr>
              <a:t> </a:t>
            </a:r>
            <a:r>
              <a:rPr lang="fr-FR" sz="1400" dirty="0">
                <a:solidFill>
                  <a:srgbClr val="FFFFFF"/>
                </a:solidFill>
              </a:rPr>
              <a:t>possible for </a:t>
            </a:r>
            <a:r>
              <a:rPr lang="fr-FR" sz="1400" dirty="0" err="1">
                <a:solidFill>
                  <a:srgbClr val="FFFFFF"/>
                </a:solidFill>
              </a:rPr>
              <a:t>very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small</a:t>
            </a:r>
            <a:r>
              <a:rPr lang="fr-FR" sz="1400" dirty="0">
                <a:solidFill>
                  <a:srgbClr val="FFFFFF"/>
                </a:solidFill>
              </a:rPr>
              <a:t> bodies</a:t>
            </a:r>
            <a:endParaRPr lang="fr-FR" sz="1400" u="sng" dirty="0">
              <a:solidFill>
                <a:srgbClr val="FFFFFF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082385" y="4945457"/>
            <a:ext cx="36933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FFFF"/>
                </a:solidFill>
              </a:rPr>
              <a:t>Key </a:t>
            </a:r>
            <a:r>
              <a:rPr lang="fr-FR" sz="1600" dirty="0" smtClean="0">
                <a:solidFill>
                  <a:srgbClr val="FFFFFF"/>
                </a:solidFill>
              </a:rPr>
              <a:t>question:</a:t>
            </a:r>
            <a:endParaRPr lang="fr-FR" sz="1600" dirty="0" smtClean="0">
              <a:solidFill>
                <a:srgbClr val="FFFFFF"/>
              </a:solidFill>
              <a:latin typeface="Times New Roman" charset="0"/>
            </a:endParaRPr>
          </a:p>
          <a:p>
            <a:r>
              <a:rPr lang="fr-FR" sz="1400" dirty="0" smtClean="0">
                <a:solidFill>
                  <a:srgbClr val="FFFFFF"/>
                </a:solidFill>
              </a:rPr>
              <a:t>How </a:t>
            </a:r>
            <a:r>
              <a:rPr lang="fr-FR" sz="1400" dirty="0">
                <a:solidFill>
                  <a:srgbClr val="FFFFFF"/>
                </a:solidFill>
              </a:rPr>
              <a:t>are the surface active </a:t>
            </a:r>
            <a:r>
              <a:rPr lang="fr-FR" sz="1400" dirty="0" smtClean="0">
                <a:solidFill>
                  <a:srgbClr val="FFFFFF"/>
                </a:solidFill>
              </a:rPr>
              <a:t>areas </a:t>
            </a:r>
            <a:r>
              <a:rPr lang="fr-FR" sz="1400" dirty="0" err="1">
                <a:solidFill>
                  <a:srgbClr val="FFFFFF"/>
                </a:solidFill>
              </a:rPr>
              <a:t>related</a:t>
            </a:r>
            <a:r>
              <a:rPr lang="fr-FR" sz="1400" dirty="0">
                <a:solidFill>
                  <a:srgbClr val="FFFFFF"/>
                </a:solidFill>
              </a:rPr>
              <a:t> to </a:t>
            </a:r>
            <a:r>
              <a:rPr lang="fr-FR" sz="1400" dirty="0" err="1">
                <a:solidFill>
                  <a:srgbClr val="FFFFFF"/>
                </a:solidFill>
              </a:rPr>
              <a:t>potential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deep</a:t>
            </a:r>
            <a:r>
              <a:rPr lang="fr-FR" sz="1400" dirty="0">
                <a:solidFill>
                  <a:srgbClr val="FFFFFF"/>
                </a:solidFill>
              </a:rPr>
              <a:t> habitats?</a:t>
            </a:r>
          </a:p>
          <a:p>
            <a:endParaRPr lang="fr-FR" sz="1400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082385" y="5853093"/>
            <a:ext cx="36933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FFFFFF"/>
                </a:solidFill>
              </a:rPr>
              <a:t>What</a:t>
            </a:r>
            <a:r>
              <a:rPr lang="fr-FR" sz="1600" dirty="0">
                <a:solidFill>
                  <a:srgbClr val="FFFFFF"/>
                </a:solidFill>
              </a:rPr>
              <a:t> JUICE </a:t>
            </a:r>
            <a:r>
              <a:rPr lang="fr-FR" sz="1600" dirty="0" err="1">
                <a:solidFill>
                  <a:srgbClr val="FFFFFF"/>
                </a:solidFill>
              </a:rPr>
              <a:t>will</a:t>
            </a:r>
            <a:r>
              <a:rPr lang="fr-FR" sz="1600" dirty="0">
                <a:solidFill>
                  <a:srgbClr val="FFFFFF"/>
                </a:solidFill>
              </a:rPr>
              <a:t> </a:t>
            </a:r>
            <a:r>
              <a:rPr lang="fr-FR" sz="1600" dirty="0" smtClean="0">
                <a:solidFill>
                  <a:srgbClr val="FFFFFF"/>
                </a:solidFill>
              </a:rPr>
              <a:t>do:</a:t>
            </a:r>
            <a:endParaRPr lang="fr-FR" sz="1600" dirty="0" smtClean="0">
              <a:solidFill>
                <a:srgbClr val="FFFFFF"/>
              </a:solidFill>
              <a:latin typeface="Times New Roman" charset="0"/>
            </a:endParaRPr>
          </a:p>
          <a:p>
            <a:r>
              <a:rPr lang="fr-FR" sz="1400" dirty="0" smtClean="0">
                <a:solidFill>
                  <a:srgbClr val="FFFFFF"/>
                </a:solidFill>
              </a:rPr>
              <a:t>Pave the </a:t>
            </a:r>
            <a:r>
              <a:rPr lang="fr-FR" sz="1400" dirty="0" err="1" smtClean="0">
                <a:solidFill>
                  <a:srgbClr val="FFFFFF"/>
                </a:solidFill>
              </a:rPr>
              <a:t>way</a:t>
            </a:r>
            <a:r>
              <a:rPr lang="fr-FR" sz="1400" dirty="0" smtClean="0">
                <a:solidFill>
                  <a:srgbClr val="FFFFFF"/>
                </a:solidFill>
              </a:rPr>
              <a:t> for future landing on Europa</a:t>
            </a:r>
          </a:p>
          <a:p>
            <a:r>
              <a:rPr lang="fr-FR" sz="1400" dirty="0" err="1" smtClean="0">
                <a:solidFill>
                  <a:srgbClr val="FFFFFF"/>
                </a:solidFill>
              </a:rPr>
              <a:t>Better</a:t>
            </a:r>
            <a:r>
              <a:rPr lang="fr-FR" sz="1400" dirty="0" smtClean="0">
                <a:solidFill>
                  <a:srgbClr val="FFFFFF"/>
                </a:solidFill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</a:rPr>
              <a:t>understand</a:t>
            </a:r>
            <a:r>
              <a:rPr lang="fr-FR" sz="1400" dirty="0" smtClean="0">
                <a:solidFill>
                  <a:srgbClr val="FFFFFF"/>
                </a:solidFill>
              </a:rPr>
              <a:t> the </a:t>
            </a:r>
            <a:r>
              <a:rPr lang="fr-FR" sz="1400" dirty="0" err="1" smtClean="0">
                <a:solidFill>
                  <a:srgbClr val="FFFFFF"/>
                </a:solidFill>
              </a:rPr>
              <a:t>likelihood</a:t>
            </a:r>
            <a:r>
              <a:rPr lang="fr-FR" sz="1400" dirty="0" smtClean="0">
                <a:solidFill>
                  <a:srgbClr val="FFFFFF"/>
                </a:solidFill>
              </a:rPr>
              <a:t> of </a:t>
            </a:r>
            <a:r>
              <a:rPr lang="fr-FR" sz="1400" dirty="0" err="1" smtClean="0">
                <a:solidFill>
                  <a:srgbClr val="FFFFFF"/>
                </a:solidFill>
              </a:rPr>
              <a:t>deep</a:t>
            </a:r>
            <a:r>
              <a:rPr lang="fr-FR" sz="1400" dirty="0" smtClean="0">
                <a:solidFill>
                  <a:srgbClr val="FFFFFF"/>
                </a:solidFill>
              </a:rPr>
              <a:t> local habitats</a:t>
            </a:r>
            <a:endParaRPr lang="fr-FR" sz="1400" dirty="0">
              <a:solidFill>
                <a:srgbClr val="FFFFFF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484265"/>
            <a:ext cx="2641600" cy="2607992"/>
          </a:xfrm>
          <a:prstGeom prst="rect">
            <a:avLst/>
          </a:prstGeom>
        </p:spPr>
      </p:pic>
      <p:sp>
        <p:nvSpPr>
          <p:cNvPr id="27" name="TextBox 17"/>
          <p:cNvSpPr txBox="1">
            <a:spLocks noChangeArrowheads="1"/>
          </p:cNvSpPr>
          <p:nvPr/>
        </p:nvSpPr>
        <p:spPr bwMode="auto">
          <a:xfrm>
            <a:off x="80971" y="980700"/>
            <a:ext cx="4414157" cy="58477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rgbClr val="FFFF0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dirty="0" err="1" smtClean="0">
                <a:solidFill>
                  <a:schemeClr val="bg1"/>
                </a:solidFill>
              </a:rPr>
              <a:t>Waterworlds</a:t>
            </a:r>
            <a:r>
              <a:rPr lang="en-GB" dirty="0" smtClean="0">
                <a:solidFill>
                  <a:schemeClr val="bg1"/>
                </a:solidFill>
              </a:rPr>
              <a:t>: </a:t>
            </a:r>
            <a:r>
              <a:rPr lang="en-GB" sz="1400" dirty="0" smtClean="0">
                <a:solidFill>
                  <a:schemeClr val="bg1"/>
                </a:solidFill>
              </a:rPr>
              <a:t>If habitable, the liquid layers are trapped between two icy layers</a:t>
            </a:r>
          </a:p>
        </p:txBody>
      </p:sp>
      <p:pic>
        <p:nvPicPr>
          <p:cNvPr id="3" name="Image 2" descr="europa-lak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76" y="1565476"/>
            <a:ext cx="2506662" cy="2506662"/>
          </a:xfrm>
          <a:prstGeom prst="rect">
            <a:avLst/>
          </a:prstGeom>
        </p:spPr>
      </p:pic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4563752" y="977418"/>
            <a:ext cx="4414157" cy="58477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 cmpd="sng">
            <a:solidFill>
              <a:srgbClr val="FFFF0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GB" dirty="0" smtClean="0">
                <a:solidFill>
                  <a:schemeClr val="bg1"/>
                </a:solidFill>
              </a:rPr>
              <a:t>Europa-like: </a:t>
            </a:r>
            <a:r>
              <a:rPr lang="en-GB" sz="1400" dirty="0" smtClean="0">
                <a:solidFill>
                  <a:schemeClr val="bg1"/>
                </a:solidFill>
              </a:rPr>
              <a:t>If habitable, the liquid layers may be in contact with silicates as on Earth</a:t>
            </a:r>
          </a:p>
        </p:txBody>
      </p:sp>
      <p:sp>
        <p:nvSpPr>
          <p:cNvPr id="5" name="Ellipse 4"/>
          <p:cNvSpPr/>
          <p:nvPr/>
        </p:nvSpPr>
        <p:spPr>
          <a:xfrm rot="2083758">
            <a:off x="1308102" y="2133601"/>
            <a:ext cx="431800" cy="812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52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4404247"/>
            <a:ext cx="2527300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2500834"/>
            <a:ext cx="2576513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1438" y="1012825"/>
            <a:ext cx="8993187" cy="922338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rgbClr val="FFFF00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GB" dirty="0">
                <a:solidFill>
                  <a:schemeClr val="bg1"/>
                </a:solidFill>
                <a:latin typeface="Gill Sans MT" charset="0"/>
                <a:cs typeface="Tahoma" charset="0"/>
              </a:rPr>
              <a:t>Most of the ordinary (baryonic) matter in the universe is a plasma, controlled by the fundamental electromagnetic force.  It makes the Sun and stars, influences the environments of the Earth and other planets, and pervades the solar system, galaxies, and inter-galactic space.  </a:t>
            </a:r>
          </a:p>
        </p:txBody>
      </p:sp>
      <p:pic>
        <p:nvPicPr>
          <p:cNvPr id="2065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9" t="7692" r="50661" b="15996"/>
          <a:stretch>
            <a:fillRect/>
          </a:stretch>
        </p:blipFill>
        <p:spPr bwMode="auto">
          <a:xfrm>
            <a:off x="123825" y="3096147"/>
            <a:ext cx="3152775" cy="31178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1288" y="3105672"/>
            <a:ext cx="3135312" cy="33813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charset="0"/>
              </a:rPr>
              <a:t>Magnetic </a:t>
            </a:r>
            <a:r>
              <a:rPr lang="en-GB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charset="0"/>
              </a:rPr>
              <a:t>reconnection</a:t>
            </a:r>
          </a:p>
        </p:txBody>
      </p:sp>
      <p:sp>
        <p:nvSpPr>
          <p:cNvPr id="2068" name="TextBox 17"/>
          <p:cNvSpPr txBox="1">
            <a:spLocks noChangeArrowheads="1"/>
          </p:cNvSpPr>
          <p:nvPr/>
        </p:nvSpPr>
        <p:spPr bwMode="auto">
          <a:xfrm>
            <a:off x="53975" y="5937772"/>
            <a:ext cx="256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400">
                <a:solidFill>
                  <a:schemeClr val="bg1"/>
                </a:solidFill>
                <a:latin typeface="Gill Sans MT" charset="0"/>
              </a:rPr>
              <a:t>Ganymede’s mini-magnetosphere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05300" y="6088584"/>
            <a:ext cx="58420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100">
                <a:solidFill>
                  <a:schemeClr val="bg1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Pulsars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40188" y="4058172"/>
            <a:ext cx="10668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100">
                <a:solidFill>
                  <a:schemeClr val="bg1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Accretion discs</a:t>
            </a:r>
          </a:p>
        </p:txBody>
      </p:sp>
      <p:pic>
        <p:nvPicPr>
          <p:cNvPr id="2071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r="14833"/>
          <a:stretch>
            <a:fillRect/>
          </a:stretch>
        </p:blipFill>
        <p:spPr bwMode="auto">
          <a:xfrm>
            <a:off x="5886450" y="3088209"/>
            <a:ext cx="3201988" cy="312578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2" name="TextBox 24"/>
          <p:cNvSpPr txBox="1">
            <a:spLocks noChangeArrowheads="1"/>
          </p:cNvSpPr>
          <p:nvPr/>
        </p:nvSpPr>
        <p:spPr bwMode="auto">
          <a:xfrm>
            <a:off x="6578600" y="5912372"/>
            <a:ext cx="256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GB" sz="1400">
                <a:solidFill>
                  <a:schemeClr val="bg1"/>
                </a:solidFill>
                <a:latin typeface="Gill Sans MT" charset="0"/>
              </a:rPr>
              <a:t>Jupiter’s ‘mass-loaded’ system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3009900" y="4242322"/>
            <a:ext cx="620713" cy="373062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7" name="Right Arrow 26"/>
          <p:cNvSpPr/>
          <p:nvPr/>
        </p:nvSpPr>
        <p:spPr>
          <a:xfrm rot="10800000">
            <a:off x="5522913" y="4208984"/>
            <a:ext cx="622300" cy="371475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75" name="Rectangle 28"/>
          <p:cNvSpPr>
            <a:spLocks noChangeArrowheads="1"/>
          </p:cNvSpPr>
          <p:nvPr/>
        </p:nvSpPr>
        <p:spPr bwMode="auto">
          <a:xfrm>
            <a:off x="763588" y="1978025"/>
            <a:ext cx="7394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Gill Sans MT" charset="0"/>
              </a:rPr>
              <a:t>What are the fundamental processes that transport, convert, and release energy in plasmas?</a:t>
            </a:r>
            <a:endParaRPr lang="en-GB" sz="2000">
              <a:solidFill>
                <a:schemeClr val="bg1"/>
              </a:solidFill>
              <a:latin typeface="Gill Sans M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03913" y="3088209"/>
            <a:ext cx="3141662" cy="3381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1600">
                <a:solidFill>
                  <a:schemeClr val="bg1"/>
                </a:solidFill>
                <a:latin typeface="Gill Sans MT" charset="0"/>
              </a:rPr>
              <a:t>Jupiter’s spinning magnetodisc  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From the Jupiter system to </a:t>
            </a:r>
            <a:r>
              <a:rPr lang="en-US" sz="2400" dirty="0" err="1" smtClean="0">
                <a:solidFill>
                  <a:schemeClr val="bg1"/>
                </a:solidFill>
                <a:latin typeface="Gill Sans"/>
                <a:cs typeface="Gill Sans"/>
              </a:rPr>
              <a:t>extrasolar</a:t>
            </a:r>
            <a:r>
              <a:rPr lang="en-US" sz="2400" dirty="0" smtClean="0">
                <a:solidFill>
                  <a:schemeClr val="bg1"/>
                </a:solidFill>
                <a:latin typeface="Gill Sans"/>
                <a:cs typeface="Gill Sans"/>
              </a:rPr>
              <a:t> planetary systems</a:t>
            </a:r>
            <a:endParaRPr lang="en-US" sz="24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28" name="Rectangle à coins arrondis 9"/>
          <p:cNvSpPr>
            <a:spLocks noChangeArrowheads="1"/>
          </p:cNvSpPr>
          <p:nvPr/>
        </p:nvSpPr>
        <p:spPr bwMode="auto">
          <a:xfrm>
            <a:off x="33864" y="494355"/>
            <a:ext cx="3181443" cy="396614"/>
          </a:xfrm>
          <a:prstGeom prst="roundRect">
            <a:avLst>
              <a:gd name="adj" fmla="val 16667"/>
            </a:avLst>
          </a:prstGeom>
          <a:solidFill>
            <a:srgbClr val="FFFF00">
              <a:alpha val="52000"/>
            </a:srgbClr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Waterworlds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and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giant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planets</a:t>
            </a:r>
            <a:endParaRPr lang="fr-FR" dirty="0" smtClean="0">
              <a:solidFill>
                <a:srgbClr val="0D0D0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ill Sans MT" charset="0"/>
            </a:endParaRPr>
          </a:p>
        </p:txBody>
      </p:sp>
      <p:sp>
        <p:nvSpPr>
          <p:cNvPr id="29" name="Rectangle à coins arrondis 9"/>
          <p:cNvSpPr/>
          <p:nvPr/>
        </p:nvSpPr>
        <p:spPr bwMode="auto">
          <a:xfrm>
            <a:off x="3257672" y="494355"/>
            <a:ext cx="2991775" cy="412812"/>
          </a:xfrm>
          <a:prstGeom prst="roundRect">
            <a:avLst/>
          </a:prstGeom>
          <a:solidFill>
            <a:srgbClr val="FFFF0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+mn-ea"/>
                <a:cs typeface="Trebuchet MS"/>
              </a:rPr>
              <a:t>Habitable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+mn-ea"/>
                <a:cs typeface="Trebuchet MS"/>
              </a:rPr>
              <a:t>worlds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  <a:ea typeface="+mn-ea"/>
              <a:cs typeface="Trebuchet MS"/>
            </a:endParaRPr>
          </a:p>
        </p:txBody>
      </p:sp>
      <p:sp>
        <p:nvSpPr>
          <p:cNvPr id="30" name="ZoneTexte 29"/>
          <p:cNvSpPr txBox="1">
            <a:spLocks noChangeArrowheads="1"/>
          </p:cNvSpPr>
          <p:nvPr/>
        </p:nvSpPr>
        <p:spPr bwMode="auto">
          <a:xfrm>
            <a:off x="8059738" y="0"/>
            <a:ext cx="1090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bg1"/>
                </a:solidFill>
              </a:rPr>
              <a:t>JUICE</a:t>
            </a:r>
          </a:p>
        </p:txBody>
      </p:sp>
      <p:sp>
        <p:nvSpPr>
          <p:cNvPr id="31" name="Rectangle à coins arrondis 9"/>
          <p:cNvSpPr/>
          <p:nvPr/>
        </p:nvSpPr>
        <p:spPr bwMode="auto">
          <a:xfrm>
            <a:off x="6291813" y="494355"/>
            <a:ext cx="2818321" cy="41716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+mn-ea"/>
                <a:cs typeface="Trebuchet MS"/>
              </a:rPr>
              <a:t>Astrophysics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+mn-ea"/>
                <a:cs typeface="Trebuchet MS"/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+mn-ea"/>
                <a:cs typeface="Trebuchet MS"/>
              </a:rPr>
              <a:t>Connection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703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889000"/>
            <a:ext cx="2845490" cy="284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r 31"/>
          <p:cNvGrpSpPr/>
          <p:nvPr/>
        </p:nvGrpSpPr>
        <p:grpSpPr>
          <a:xfrm>
            <a:off x="196565" y="3780919"/>
            <a:ext cx="8709290" cy="2179820"/>
            <a:chOff x="8604447" y="5978042"/>
            <a:chExt cx="4951988" cy="4961375"/>
          </a:xfrm>
          <a:solidFill>
            <a:schemeClr val="tx2">
              <a:lumMod val="75000"/>
              <a:lumOff val="25000"/>
            </a:schemeClr>
          </a:solidFill>
        </p:grpSpPr>
        <p:sp>
          <p:nvSpPr>
            <p:cNvPr id="33" name="Rectangle 32"/>
            <p:cNvSpPr/>
            <p:nvPr/>
          </p:nvSpPr>
          <p:spPr>
            <a:xfrm>
              <a:off x="8604447" y="5978042"/>
              <a:ext cx="4951988" cy="495501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 cmpd="sng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8631118" y="6610239"/>
              <a:ext cx="4907535" cy="4329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120000"/>
                </a:lnSpc>
                <a:defRPr/>
              </a:pPr>
              <a:r>
                <a:rPr lang="fr-FR" b="1" dirty="0">
                  <a:solidFill>
                    <a:srgbClr val="FFFFFF"/>
                  </a:solidFill>
                  <a:latin typeface="Trebuchet MS" charset="0"/>
                  <a:cs typeface="+mn-cs"/>
                </a:rPr>
                <a:t>JUICE OBJECTIVES</a:t>
              </a:r>
              <a:endParaRPr lang="fr-FR" dirty="0">
                <a:solidFill>
                  <a:srgbClr val="FFFFFF"/>
                </a:solidFill>
                <a:cs typeface="+mn-cs"/>
              </a:endParaRPr>
            </a:p>
            <a:p>
              <a:pPr marL="285750" indent="-285750" eaLnBrk="0" hangingPunct="0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Characterise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</a:t>
              </a:r>
              <a:r>
                <a:rPr lang="fr-FR" sz="1600" dirty="0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the </a:t>
              </a:r>
              <a:r>
                <a:rPr lang="fr-FR" sz="1600" dirty="0" err="1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ice</a:t>
              </a:r>
              <a:r>
                <a:rPr lang="fr-FR" sz="1600" dirty="0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 </a:t>
              </a:r>
              <a:r>
                <a:rPr lang="fr-FR" sz="1600" dirty="0" err="1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shell</a:t>
              </a:r>
              <a:r>
                <a:rPr lang="fr-FR" sz="1600" dirty="0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, the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extent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of the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ocean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and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its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relation to the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deeper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interior</a:t>
              </a:r>
              <a:endParaRPr lang="fr-FR" sz="1600" dirty="0">
                <a:solidFill>
                  <a:srgbClr val="FFFFFF"/>
                </a:solidFill>
                <a:latin typeface="Trebuchet MS" charset="0"/>
                <a:cs typeface="+mn-cs"/>
              </a:endParaRPr>
            </a:p>
            <a:p>
              <a:pPr marL="285750" indent="-285750" eaLnBrk="0" hangingPunct="0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fr-FR" sz="1600" dirty="0" err="1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Determine</a:t>
              </a:r>
              <a:r>
                <a:rPr lang="fr-FR" sz="1600" dirty="0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 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global composition, distribution and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evolution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of surface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materials</a:t>
              </a:r>
              <a:endParaRPr lang="fr-FR" sz="1600" dirty="0">
                <a:solidFill>
                  <a:srgbClr val="FFFFFF"/>
                </a:solidFill>
                <a:latin typeface="Trebuchet MS" charset="0"/>
                <a:cs typeface="+mn-cs"/>
              </a:endParaRPr>
            </a:p>
            <a:p>
              <a:pPr marL="285750" indent="-285750" eaLnBrk="0" hangingPunct="0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Understand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the formation of surface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features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and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search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for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past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and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present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activity</a:t>
              </a:r>
              <a:endParaRPr lang="fr-FR" sz="1600" dirty="0">
                <a:solidFill>
                  <a:srgbClr val="FFFFFF"/>
                </a:solidFill>
                <a:latin typeface="Trebuchet MS" charset="0"/>
                <a:cs typeface="+mn-cs"/>
              </a:endParaRPr>
            </a:p>
            <a:p>
              <a:pPr marL="285750" indent="-285750" eaLnBrk="0" hangingPunct="0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fr-FR" sz="1600" dirty="0" err="1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Characterise</a:t>
              </a:r>
              <a:r>
                <a:rPr lang="fr-FR" sz="1600" dirty="0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 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the local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environment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and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its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interaction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with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the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</a:rPr>
                <a:t>J</a:t>
              </a:r>
              <a:r>
                <a:rPr lang="fr-FR" sz="1600" dirty="0" err="1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ovian</a:t>
              </a:r>
              <a:r>
                <a:rPr lang="fr-FR" sz="1600" dirty="0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magnetosphere</a:t>
              </a:r>
              <a:endParaRPr lang="fr-FR" sz="1600" dirty="0">
                <a:solidFill>
                  <a:srgbClr val="FFFFFF"/>
                </a:solidFill>
                <a:latin typeface="Trebuchet MS" charset="0"/>
                <a:cs typeface="+mn-cs"/>
              </a:endParaRPr>
            </a:p>
          </p:txBody>
        </p:sp>
      </p:grpSp>
      <p:sp>
        <p:nvSpPr>
          <p:cNvPr id="1146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-76200"/>
            <a:ext cx="7772400" cy="152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800">
                <a:latin typeface="Arial" charset="0"/>
              </a:rPr>
              <a:t>Liquid water</a:t>
            </a:r>
            <a:endParaRPr lang="fr-FR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2642" y="6087888"/>
            <a:ext cx="8709290" cy="65696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962" y="6158729"/>
            <a:ext cx="8611008" cy="508399"/>
          </a:xfrm>
          <a:prstGeom prst="rect">
            <a:avLst/>
          </a:prstGeom>
        </p:spPr>
      </p:pic>
      <p:sp>
        <p:nvSpPr>
          <p:cNvPr id="19" name="Rectangle à coins arrondis 9"/>
          <p:cNvSpPr>
            <a:spLocks noChangeArrowheads="1"/>
          </p:cNvSpPr>
          <p:nvPr/>
        </p:nvSpPr>
        <p:spPr bwMode="auto">
          <a:xfrm>
            <a:off x="0" y="489505"/>
            <a:ext cx="9144002" cy="3994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Characterise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Ganymede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as a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planetary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object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and possible habitat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0" y="-28575"/>
            <a:ext cx="9144000" cy="504825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63500" dist="250190" dir="8459995" algn="ctr" rotWithShape="0">
              <a:srgbClr val="000000">
                <a:alpha val="28000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>
              <a:solidFill>
                <a:prstClr val="white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-1588" y="-30163"/>
            <a:ext cx="9001126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Exploration of the habitable zone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818" y="1235740"/>
            <a:ext cx="3825038" cy="215158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988651" y="3361722"/>
            <a:ext cx="1002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Galileo </a:t>
            </a:r>
            <a:r>
              <a:rPr lang="fr-FR" sz="1200" dirty="0" err="1" smtClean="0">
                <a:solidFill>
                  <a:schemeClr val="bg1"/>
                </a:solidFill>
              </a:rPr>
              <a:t>Regio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17" name="Immagine 66" descr="ganymede_ice_ma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4" b="26721"/>
          <a:stretch>
            <a:fillRect/>
          </a:stretch>
        </p:blipFill>
        <p:spPr bwMode="auto">
          <a:xfrm>
            <a:off x="2545788" y="1111563"/>
            <a:ext cx="2627875" cy="239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462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804025" y="457200"/>
            <a:ext cx="2232025" cy="3333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5714" name="Connecteur droit 25"/>
          <p:cNvCxnSpPr>
            <a:cxnSpLocks noChangeShapeType="1"/>
          </p:cNvCxnSpPr>
          <p:nvPr/>
        </p:nvCxnSpPr>
        <p:spPr bwMode="auto">
          <a:xfrm flipH="1">
            <a:off x="539750" y="4691063"/>
            <a:ext cx="5761038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</p:cxnSp>
      <p:sp>
        <p:nvSpPr>
          <p:cNvPr id="29" name="Rectangle 28"/>
          <p:cNvSpPr/>
          <p:nvPr/>
        </p:nvSpPr>
        <p:spPr>
          <a:xfrm>
            <a:off x="250825" y="4797425"/>
            <a:ext cx="5545138" cy="1152525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-76200"/>
            <a:ext cx="7772400" cy="152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800" smtClean="0">
                <a:ea typeface="MS PGothic" pitchFamily="34" charset="-128"/>
              </a:rPr>
              <a:t>Liquid water</a:t>
            </a:r>
            <a:endParaRPr lang="fr-FR" smtClean="0">
              <a:ea typeface="MS PGothic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920" name="TextBox 17"/>
          <p:cNvSpPr txBox="1">
            <a:spLocks noChangeArrowheads="1"/>
          </p:cNvSpPr>
          <p:nvPr/>
        </p:nvSpPr>
        <p:spPr bwMode="auto">
          <a:xfrm>
            <a:off x="250825" y="456595"/>
            <a:ext cx="6408738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 cmpd="sng">
            <a:solidFill>
              <a:schemeClr val="tx1"/>
            </a:solidFill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 smtClean="0">
                <a:solidFill>
                  <a:srgbClr val="FFFFFF"/>
                </a:solidFill>
                <a:cs typeface="Arial" pitchFamily="34" charset="0"/>
              </a:rPr>
              <a:t>1. Extent </a:t>
            </a:r>
            <a:r>
              <a:rPr lang="en-GB" sz="1600" dirty="0">
                <a:solidFill>
                  <a:srgbClr val="FFFFFF"/>
                </a:solidFill>
                <a:cs typeface="Arial" pitchFamily="34" charset="0"/>
              </a:rPr>
              <a:t>of the ocean and its relation to the deeper interior</a:t>
            </a:r>
          </a:p>
        </p:txBody>
      </p:sp>
      <p:sp>
        <p:nvSpPr>
          <p:cNvPr id="115721" name="Rectangle 83"/>
          <p:cNvSpPr>
            <a:spLocks noChangeArrowheads="1"/>
          </p:cNvSpPr>
          <p:nvPr/>
        </p:nvSpPr>
        <p:spPr bwMode="auto">
          <a:xfrm>
            <a:off x="323850" y="4724400"/>
            <a:ext cx="5976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  <a:cs typeface="Arial" pitchFamily="34" charset="0"/>
              </a:rPr>
              <a:t>JUICE </a:t>
            </a:r>
            <a:r>
              <a:rPr lang="en-GB" dirty="0">
                <a:solidFill>
                  <a:srgbClr val="FFFFFF"/>
                </a:solidFill>
                <a:cs typeface="Arial" pitchFamily="34" charset="0"/>
              </a:rPr>
              <a:t>measurements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5940425" y="4797425"/>
            <a:ext cx="3095625" cy="11525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15723" name="ZoneTexte 2"/>
          <p:cNvSpPr txBox="1">
            <a:spLocks noChangeArrowheads="1"/>
          </p:cNvSpPr>
          <p:nvPr/>
        </p:nvSpPr>
        <p:spPr bwMode="auto">
          <a:xfrm>
            <a:off x="5867400" y="4860925"/>
            <a:ext cx="3276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fr-FR" dirty="0">
                <a:solidFill>
                  <a:srgbClr val="FFFFFF"/>
                </a:solidFill>
                <a:latin typeface="Arial" pitchFamily="34" charset="0"/>
              </a:rPr>
              <a:t>Instrument Packages</a:t>
            </a:r>
          </a:p>
          <a:p>
            <a:pPr marL="742950" lvl="1" indent="-285750" eaLnBrk="0" hangingPunct="0">
              <a:buFont typeface="Wingdings" pitchFamily="2" charset="2"/>
              <a:buChar char="Ø"/>
            </a:pPr>
            <a:r>
              <a:rPr lang="fr-FR" sz="1400" dirty="0">
                <a:solidFill>
                  <a:srgbClr val="FFFFFF"/>
                </a:solidFill>
                <a:latin typeface="Arial" pitchFamily="34" charset="0"/>
              </a:rPr>
              <a:t>In situ Fields and </a:t>
            </a:r>
            <a:r>
              <a:rPr lang="fr-FR" sz="1400" dirty="0" err="1">
                <a:solidFill>
                  <a:srgbClr val="FFFFFF"/>
                </a:solidFill>
                <a:latin typeface="Arial" pitchFamily="34" charset="0"/>
              </a:rPr>
              <a:t>Particles</a:t>
            </a:r>
            <a:endParaRPr lang="fr-FR" sz="1400" dirty="0">
              <a:solidFill>
                <a:srgbClr val="FFFFFF"/>
              </a:solidFill>
              <a:latin typeface="Arial" pitchFamily="34" charset="0"/>
            </a:endParaRPr>
          </a:p>
          <a:p>
            <a:pPr marL="742950" lvl="1" indent="-285750" eaLnBrk="0" hangingPunct="0">
              <a:buFont typeface="Wingdings" pitchFamily="2" charset="2"/>
              <a:buChar char="Ø"/>
            </a:pPr>
            <a:r>
              <a:rPr lang="fr-FR" sz="1400" dirty="0">
                <a:solidFill>
                  <a:srgbClr val="FFFFFF"/>
                </a:solidFill>
                <a:latin typeface="Arial" pitchFamily="34" charset="0"/>
              </a:rPr>
              <a:t>Imaging</a:t>
            </a:r>
          </a:p>
          <a:p>
            <a:pPr marL="742950" lvl="1" indent="-285750" eaLnBrk="0" hangingPunct="0">
              <a:buFont typeface="Wingdings" pitchFamily="2" charset="2"/>
              <a:buChar char="Ø"/>
            </a:pPr>
            <a:r>
              <a:rPr lang="fr-FR" sz="1400" dirty="0" err="1">
                <a:solidFill>
                  <a:srgbClr val="FFFFFF"/>
                </a:solidFill>
                <a:latin typeface="Arial" pitchFamily="34" charset="0"/>
              </a:rPr>
              <a:t>Sounders</a:t>
            </a:r>
            <a:r>
              <a:rPr lang="fr-FR" sz="1400" dirty="0">
                <a:solidFill>
                  <a:srgbClr val="FFFFFF"/>
                </a:solidFill>
                <a:latin typeface="Arial" pitchFamily="34" charset="0"/>
              </a:rPr>
              <a:t> and Radio Science</a:t>
            </a:r>
          </a:p>
        </p:txBody>
      </p:sp>
      <p:grpSp>
        <p:nvGrpSpPr>
          <p:cNvPr id="3" name="Grouper 13"/>
          <p:cNvGrpSpPr>
            <a:grpSpLocks/>
          </p:cNvGrpSpPr>
          <p:nvPr/>
        </p:nvGrpSpPr>
        <p:grpSpPr bwMode="auto">
          <a:xfrm>
            <a:off x="539750" y="790575"/>
            <a:ext cx="5805488" cy="3930650"/>
            <a:chOff x="251520" y="620688"/>
            <a:chExt cx="6382527" cy="4320480"/>
          </a:xfrm>
        </p:grpSpPr>
        <p:pic>
          <p:nvPicPr>
            <p:cNvPr id="115796" name="Image 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620688"/>
              <a:ext cx="6382527" cy="4320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5797" name="Rectangle 76"/>
            <p:cNvSpPr>
              <a:spLocks noChangeArrowheads="1"/>
            </p:cNvSpPr>
            <p:nvPr/>
          </p:nvSpPr>
          <p:spPr bwMode="auto">
            <a:xfrm rot="-5400000">
              <a:off x="-605375" y="2428089"/>
              <a:ext cx="2145838" cy="288032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fr-FR" sz="1200">
                  <a:solidFill>
                    <a:srgbClr val="000000"/>
                  </a:solidFill>
                </a:rPr>
                <a:t>Ocean thickness (km)</a:t>
              </a:r>
            </a:p>
          </p:txBody>
        </p:sp>
        <p:sp>
          <p:nvSpPr>
            <p:cNvPr id="115798" name="Rectangle 22"/>
            <p:cNvSpPr>
              <a:spLocks noChangeArrowheads="1"/>
            </p:cNvSpPr>
            <p:nvPr/>
          </p:nvSpPr>
          <p:spPr bwMode="auto">
            <a:xfrm>
              <a:off x="2555776" y="4639177"/>
              <a:ext cx="2232248" cy="288032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fr-FR" sz="1200" dirty="0" err="1">
                  <a:solidFill>
                    <a:srgbClr val="000000"/>
                  </a:solidFill>
                </a:rPr>
                <a:t>Crust</a:t>
              </a:r>
              <a:r>
                <a:rPr lang="fr-FR" sz="1200" dirty="0">
                  <a:solidFill>
                    <a:srgbClr val="000000"/>
                  </a:solidFill>
                </a:rPr>
                <a:t> </a:t>
              </a:r>
              <a:r>
                <a:rPr lang="fr-FR" sz="1200" dirty="0" err="1">
                  <a:solidFill>
                    <a:srgbClr val="000000"/>
                  </a:solidFill>
                </a:rPr>
                <a:t>thickness</a:t>
              </a:r>
              <a:r>
                <a:rPr lang="fr-FR" sz="1200" dirty="0">
                  <a:solidFill>
                    <a:srgbClr val="000000"/>
                  </a:solidFill>
                </a:rPr>
                <a:t> (km)</a:t>
              </a:r>
            </a:p>
          </p:txBody>
        </p:sp>
      </p:grpSp>
      <p:cxnSp>
        <p:nvCxnSpPr>
          <p:cNvPr id="115725" name="Connecteur droit 37"/>
          <p:cNvCxnSpPr>
            <a:cxnSpLocks noChangeShapeType="1"/>
          </p:cNvCxnSpPr>
          <p:nvPr/>
        </p:nvCxnSpPr>
        <p:spPr bwMode="auto">
          <a:xfrm>
            <a:off x="4356100" y="4797425"/>
            <a:ext cx="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115726" name="ZoneTexte 6"/>
          <p:cNvSpPr txBox="1">
            <a:spLocks noChangeArrowheads="1"/>
          </p:cNvSpPr>
          <p:nvPr/>
        </p:nvSpPr>
        <p:spPr bwMode="auto">
          <a:xfrm>
            <a:off x="900113" y="5013325"/>
            <a:ext cx="2416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600">
                <a:solidFill>
                  <a:srgbClr val="FFFFFF"/>
                </a:solidFill>
                <a:cs typeface="Arial" pitchFamily="34" charset="0"/>
              </a:rPr>
              <a:t>Surface deformations</a:t>
            </a:r>
          </a:p>
        </p:txBody>
      </p:sp>
      <p:sp>
        <p:nvSpPr>
          <p:cNvPr id="115727" name="Rectangle 64"/>
          <p:cNvSpPr>
            <a:spLocks noChangeArrowheads="1"/>
          </p:cNvSpPr>
          <p:nvPr/>
        </p:nvSpPr>
        <p:spPr bwMode="auto">
          <a:xfrm>
            <a:off x="3203575" y="981075"/>
            <a:ext cx="1584325" cy="3278187"/>
          </a:xfrm>
          <a:prstGeom prst="rect">
            <a:avLst/>
          </a:prstGeom>
          <a:solidFill>
            <a:srgbClr val="60D4E1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5728" name="ZoneTexte 19"/>
          <p:cNvSpPr txBox="1">
            <a:spLocks noChangeArrowheads="1"/>
          </p:cNvSpPr>
          <p:nvPr/>
        </p:nvSpPr>
        <p:spPr bwMode="auto">
          <a:xfrm>
            <a:off x="3203575" y="1019175"/>
            <a:ext cx="1152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1200" dirty="0">
                <a:solidFill>
                  <a:srgbClr val="0D0D0D"/>
                </a:solidFill>
                <a:latin typeface="Arial" pitchFamily="34" charset="0"/>
              </a:rPr>
              <a:t>Surface</a:t>
            </a:r>
          </a:p>
          <a:p>
            <a:pPr eaLnBrk="0" hangingPunct="0"/>
            <a:r>
              <a:rPr lang="fr-FR" sz="1200" dirty="0" err="1">
                <a:solidFill>
                  <a:srgbClr val="0D0D0D"/>
                </a:solidFill>
                <a:latin typeface="Arial" pitchFamily="34" charset="0"/>
              </a:rPr>
              <a:t>deformations</a:t>
            </a:r>
            <a:endParaRPr lang="fr-FR" sz="1200" dirty="0">
              <a:solidFill>
                <a:srgbClr val="0D0D0D"/>
              </a:solidFill>
              <a:latin typeface="Arial" pitchFamily="34" charset="0"/>
            </a:endParaRPr>
          </a:p>
        </p:txBody>
      </p:sp>
      <p:sp>
        <p:nvSpPr>
          <p:cNvPr id="115729" name="Rectangle 7"/>
          <p:cNvSpPr>
            <a:spLocks noChangeArrowheads="1"/>
          </p:cNvSpPr>
          <p:nvPr/>
        </p:nvSpPr>
        <p:spPr bwMode="auto">
          <a:xfrm>
            <a:off x="900113" y="5300663"/>
            <a:ext cx="4572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600">
                <a:solidFill>
                  <a:srgbClr val="FFFFFF"/>
                </a:solidFill>
                <a:cs typeface="Arial" pitchFamily="34" charset="0"/>
              </a:rPr>
              <a:t>Rotation</a:t>
            </a:r>
          </a:p>
        </p:txBody>
      </p:sp>
      <p:sp>
        <p:nvSpPr>
          <p:cNvPr id="115730" name="Rectangle 64"/>
          <p:cNvSpPr>
            <a:spLocks noChangeArrowheads="1"/>
          </p:cNvSpPr>
          <p:nvPr/>
        </p:nvSpPr>
        <p:spPr bwMode="auto">
          <a:xfrm>
            <a:off x="4356100" y="981075"/>
            <a:ext cx="1223963" cy="3278188"/>
          </a:xfrm>
          <a:prstGeom prst="rect">
            <a:avLst/>
          </a:prstGeom>
          <a:solidFill>
            <a:schemeClr val="bg2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5731" name="ZoneTexte 21"/>
          <p:cNvSpPr txBox="1">
            <a:spLocks noChangeArrowheads="1"/>
          </p:cNvSpPr>
          <p:nvPr/>
        </p:nvSpPr>
        <p:spPr bwMode="auto">
          <a:xfrm>
            <a:off x="4859338" y="1019175"/>
            <a:ext cx="936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1200">
                <a:solidFill>
                  <a:srgbClr val="0D0D0D"/>
                </a:solidFill>
                <a:latin typeface="Arial" pitchFamily="34" charset="0"/>
              </a:rPr>
              <a:t>Rotation</a:t>
            </a:r>
          </a:p>
        </p:txBody>
      </p:sp>
      <p:grpSp>
        <p:nvGrpSpPr>
          <p:cNvPr id="6" name="Grouper 39036"/>
          <p:cNvGrpSpPr>
            <a:grpSpLocks/>
          </p:cNvGrpSpPr>
          <p:nvPr/>
        </p:nvGrpSpPr>
        <p:grpSpPr bwMode="auto">
          <a:xfrm>
            <a:off x="7092950" y="1052513"/>
            <a:ext cx="3671888" cy="3671887"/>
            <a:chOff x="7308304" y="1052736"/>
            <a:chExt cx="3672408" cy="3672408"/>
          </a:xfrm>
        </p:grpSpPr>
        <p:pic>
          <p:nvPicPr>
            <p:cNvPr id="115794" name="Picture 35" descr="section insert3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7341591" y="1127919"/>
              <a:ext cx="3570288" cy="3563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5795" name="Triangle isocèle 39035"/>
            <p:cNvSpPr>
              <a:spLocks noChangeArrowheads="1"/>
            </p:cNvSpPr>
            <p:nvPr/>
          </p:nvSpPr>
          <p:spPr bwMode="auto">
            <a:xfrm>
              <a:off x="7308304" y="1052736"/>
              <a:ext cx="3672408" cy="367240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62" name="Rectangle 28"/>
          <p:cNvSpPr/>
          <p:nvPr/>
        </p:nvSpPr>
        <p:spPr>
          <a:xfrm>
            <a:off x="6804025" y="457200"/>
            <a:ext cx="2232025" cy="4267200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15734" name="Rectangle 9"/>
          <p:cNvSpPr>
            <a:spLocks noChangeArrowheads="1"/>
          </p:cNvSpPr>
          <p:nvPr/>
        </p:nvSpPr>
        <p:spPr bwMode="auto">
          <a:xfrm>
            <a:off x="900113" y="5589588"/>
            <a:ext cx="4572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600">
                <a:solidFill>
                  <a:srgbClr val="FFFFFF"/>
                </a:solidFill>
                <a:cs typeface="Arial" pitchFamily="34" charset="0"/>
              </a:rPr>
              <a:t>Magnetic induction</a:t>
            </a:r>
          </a:p>
        </p:txBody>
      </p:sp>
      <p:sp>
        <p:nvSpPr>
          <p:cNvPr id="115735" name="Rectangle 39026"/>
          <p:cNvSpPr>
            <a:spLocks noChangeArrowheads="1"/>
          </p:cNvSpPr>
          <p:nvPr/>
        </p:nvSpPr>
        <p:spPr bwMode="auto">
          <a:xfrm>
            <a:off x="1187450" y="2171700"/>
            <a:ext cx="4752975" cy="503238"/>
          </a:xfrm>
          <a:prstGeom prst="rect">
            <a:avLst/>
          </a:prstGeom>
          <a:solidFill>
            <a:srgbClr val="3366FF">
              <a:alpha val="50195"/>
            </a:srgbClr>
          </a:solidFill>
          <a:ln w="9525">
            <a:solidFill>
              <a:srgbClr val="3366FF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5736" name="ZoneTexte 39007"/>
          <p:cNvSpPr txBox="1">
            <a:spLocks noChangeArrowheads="1"/>
          </p:cNvSpPr>
          <p:nvPr/>
        </p:nvSpPr>
        <p:spPr bwMode="auto">
          <a:xfrm>
            <a:off x="1116013" y="2171700"/>
            <a:ext cx="15843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1200">
                <a:solidFill>
                  <a:srgbClr val="000000"/>
                </a:solidFill>
                <a:latin typeface="Arial" pitchFamily="34" charset="0"/>
              </a:rPr>
              <a:t>Magnetic induction</a:t>
            </a:r>
          </a:p>
        </p:txBody>
      </p:sp>
      <p:grpSp>
        <p:nvGrpSpPr>
          <p:cNvPr id="7" name="Grouper 29"/>
          <p:cNvGrpSpPr>
            <a:grpSpLocks/>
          </p:cNvGrpSpPr>
          <p:nvPr/>
        </p:nvGrpSpPr>
        <p:grpSpPr bwMode="auto">
          <a:xfrm>
            <a:off x="4356100" y="1157288"/>
            <a:ext cx="2808288" cy="1517650"/>
            <a:chOff x="4355976" y="1156556"/>
            <a:chExt cx="2997174" cy="1518477"/>
          </a:xfrm>
        </p:grpSpPr>
        <p:grpSp>
          <p:nvGrpSpPr>
            <p:cNvPr id="8" name="Grouper 27"/>
            <p:cNvGrpSpPr>
              <a:grpSpLocks/>
            </p:cNvGrpSpPr>
            <p:nvPr/>
          </p:nvGrpSpPr>
          <p:grpSpPr bwMode="auto">
            <a:xfrm>
              <a:off x="4355976" y="1156556"/>
              <a:ext cx="2997174" cy="976300"/>
              <a:chOff x="4355976" y="1156556"/>
              <a:chExt cx="2997174" cy="976300"/>
            </a:xfrm>
          </p:grpSpPr>
          <p:cxnSp>
            <p:nvCxnSpPr>
              <p:cNvPr id="115789" name="Connecteur droit 51"/>
              <p:cNvCxnSpPr>
                <a:cxnSpLocks noChangeShapeType="1"/>
              </p:cNvCxnSpPr>
              <p:nvPr/>
            </p:nvCxnSpPr>
            <p:spPr bwMode="auto">
              <a:xfrm flipH="1">
                <a:off x="7177322" y="1484784"/>
                <a:ext cx="17582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15790" name="Connecteur droit 52"/>
              <p:cNvCxnSpPr>
                <a:cxnSpLocks noChangeShapeType="1"/>
              </p:cNvCxnSpPr>
              <p:nvPr/>
            </p:nvCxnSpPr>
            <p:spPr bwMode="auto">
              <a:xfrm flipH="1" flipV="1">
                <a:off x="7177322" y="1156556"/>
                <a:ext cx="6824" cy="32822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15791" name="Connecteur droit 53"/>
              <p:cNvCxnSpPr>
                <a:cxnSpLocks noChangeShapeType="1"/>
              </p:cNvCxnSpPr>
              <p:nvPr/>
            </p:nvCxnSpPr>
            <p:spPr bwMode="auto">
              <a:xfrm flipH="1">
                <a:off x="7177322" y="1156556"/>
                <a:ext cx="175828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15792" name="Connecteur droit avec flèche 39022"/>
              <p:cNvCxnSpPr>
                <a:cxnSpLocks noChangeShapeType="1"/>
              </p:cNvCxnSpPr>
              <p:nvPr/>
            </p:nvCxnSpPr>
            <p:spPr bwMode="auto">
              <a:xfrm flipV="1">
                <a:off x="4572000" y="1340768"/>
                <a:ext cx="2592288" cy="792088"/>
              </a:xfrm>
              <a:prstGeom prst="straightConnector1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15793" name="Connecteur droit avec flèche 69"/>
              <p:cNvCxnSpPr>
                <a:cxnSpLocks noChangeShapeType="1"/>
              </p:cNvCxnSpPr>
              <p:nvPr/>
            </p:nvCxnSpPr>
            <p:spPr bwMode="auto">
              <a:xfrm>
                <a:off x="4355976" y="2132856"/>
                <a:ext cx="504056" cy="0"/>
              </a:xfrm>
              <a:prstGeom prst="straightConnector1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arrow" w="med" len="med"/>
                <a:tailEnd type="arrow" w="med" len="med"/>
              </a:ln>
            </p:spPr>
          </p:cxnSp>
        </p:grpSp>
        <p:grpSp>
          <p:nvGrpSpPr>
            <p:cNvPr id="9" name="Grouper 26"/>
            <p:cNvGrpSpPr>
              <a:grpSpLocks/>
            </p:cNvGrpSpPr>
            <p:nvPr/>
          </p:nvGrpSpPr>
          <p:grpSpPr bwMode="auto">
            <a:xfrm>
              <a:off x="4860032" y="1484784"/>
              <a:ext cx="2480084" cy="1190249"/>
              <a:chOff x="4860032" y="1484784"/>
              <a:chExt cx="2480084" cy="1190249"/>
            </a:xfrm>
          </p:grpSpPr>
          <p:cxnSp>
            <p:nvCxnSpPr>
              <p:cNvPr id="115784" name="Connecteur droit avec flèche 39030"/>
              <p:cNvCxnSpPr>
                <a:cxnSpLocks noChangeShapeType="1"/>
              </p:cNvCxnSpPr>
              <p:nvPr/>
            </p:nvCxnSpPr>
            <p:spPr bwMode="auto">
              <a:xfrm flipV="1">
                <a:off x="4860032" y="1628800"/>
                <a:ext cx="2304256" cy="720080"/>
              </a:xfrm>
              <a:prstGeom prst="straightConnector1">
                <a:avLst/>
              </a:prstGeom>
              <a:noFill/>
              <a:ln w="28575">
                <a:solidFill>
                  <a:srgbClr val="FF8E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15785" name="Connecteur droit 142"/>
              <p:cNvCxnSpPr>
                <a:cxnSpLocks noChangeShapeType="1"/>
              </p:cNvCxnSpPr>
              <p:nvPr/>
            </p:nvCxnSpPr>
            <p:spPr bwMode="auto">
              <a:xfrm rot="5400000">
                <a:off x="7252202" y="1756910"/>
                <a:ext cx="0" cy="175828"/>
              </a:xfrm>
              <a:prstGeom prst="line">
                <a:avLst/>
              </a:prstGeom>
              <a:noFill/>
              <a:ln w="28575">
                <a:solidFill>
                  <a:srgbClr val="FF8E00"/>
                </a:solidFill>
                <a:round/>
                <a:headEnd/>
                <a:tailEnd/>
              </a:ln>
            </p:spPr>
          </p:cxnSp>
          <p:cxnSp>
            <p:nvCxnSpPr>
              <p:cNvPr id="115786" name="Connecteur droit 143"/>
              <p:cNvCxnSpPr>
                <a:cxnSpLocks noChangeShapeType="1"/>
              </p:cNvCxnSpPr>
              <p:nvPr/>
            </p:nvCxnSpPr>
            <p:spPr bwMode="auto">
              <a:xfrm flipV="1">
                <a:off x="7164288" y="1484784"/>
                <a:ext cx="0" cy="360040"/>
              </a:xfrm>
              <a:prstGeom prst="line">
                <a:avLst/>
              </a:prstGeom>
              <a:noFill/>
              <a:ln w="28575">
                <a:solidFill>
                  <a:srgbClr val="FF8E00"/>
                </a:solidFill>
                <a:round/>
                <a:headEnd/>
                <a:tailEnd/>
              </a:ln>
            </p:spPr>
          </p:cxnSp>
          <p:cxnSp>
            <p:nvCxnSpPr>
              <p:cNvPr id="115787" name="Connecteur droit 144"/>
              <p:cNvCxnSpPr>
                <a:cxnSpLocks noChangeShapeType="1"/>
              </p:cNvCxnSpPr>
              <p:nvPr/>
            </p:nvCxnSpPr>
            <p:spPr bwMode="auto">
              <a:xfrm rot="5400000">
                <a:off x="7252202" y="1396870"/>
                <a:ext cx="0" cy="175828"/>
              </a:xfrm>
              <a:prstGeom prst="line">
                <a:avLst/>
              </a:prstGeom>
              <a:noFill/>
              <a:ln w="28575">
                <a:solidFill>
                  <a:srgbClr val="FF8E00"/>
                </a:solidFill>
                <a:round/>
                <a:headEnd/>
                <a:tailEnd/>
              </a:ln>
            </p:spPr>
          </p:cxnSp>
          <p:cxnSp>
            <p:nvCxnSpPr>
              <p:cNvPr id="115788" name="Connecteur droit avec flèche 83"/>
              <p:cNvCxnSpPr>
                <a:cxnSpLocks noChangeShapeType="1"/>
              </p:cNvCxnSpPr>
              <p:nvPr/>
            </p:nvCxnSpPr>
            <p:spPr bwMode="auto">
              <a:xfrm>
                <a:off x="4860032" y="2170977"/>
                <a:ext cx="0" cy="504056"/>
              </a:xfrm>
              <a:prstGeom prst="straightConnector1">
                <a:avLst/>
              </a:prstGeom>
              <a:noFill/>
              <a:ln w="28575">
                <a:solidFill>
                  <a:srgbClr val="FF8E00"/>
                </a:solidFill>
                <a:round/>
                <a:headEnd type="arrow" w="med" len="med"/>
                <a:tailEnd type="arrow" w="med" len="med"/>
              </a:ln>
            </p:spPr>
          </p:cxnSp>
        </p:grpSp>
      </p:grpSp>
      <p:sp>
        <p:nvSpPr>
          <p:cNvPr id="2" name="Rectangle 28"/>
          <p:cNvSpPr/>
          <p:nvPr/>
        </p:nvSpPr>
        <p:spPr>
          <a:xfrm>
            <a:off x="250825" y="457200"/>
            <a:ext cx="6408738" cy="4267200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15741" name="ZoneTexte 85"/>
          <p:cNvSpPr txBox="1">
            <a:spLocks noChangeArrowheads="1"/>
          </p:cNvSpPr>
          <p:nvPr/>
        </p:nvSpPr>
        <p:spPr bwMode="auto">
          <a:xfrm>
            <a:off x="7080250" y="456010"/>
            <a:ext cx="18129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cs typeface="Arial" pitchFamily="34" charset="0"/>
              </a:rPr>
              <a:t>Internal structure</a:t>
            </a:r>
          </a:p>
        </p:txBody>
      </p:sp>
      <p:sp>
        <p:nvSpPr>
          <p:cNvPr id="115742" name="ZoneTexte 97"/>
          <p:cNvSpPr txBox="1">
            <a:spLocks noChangeArrowheads="1"/>
          </p:cNvSpPr>
          <p:nvPr/>
        </p:nvSpPr>
        <p:spPr bwMode="auto">
          <a:xfrm>
            <a:off x="7524750" y="3727450"/>
            <a:ext cx="7556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rgbClr val="FFFFFF"/>
                </a:solidFill>
                <a:cs typeface="Arial" pitchFamily="34" charset="0"/>
              </a:rPr>
              <a:t>Silicates</a:t>
            </a:r>
          </a:p>
        </p:txBody>
      </p:sp>
      <p:sp>
        <p:nvSpPr>
          <p:cNvPr id="115743" name="ZoneTexte 98"/>
          <p:cNvSpPr txBox="1">
            <a:spLocks noChangeArrowheads="1"/>
          </p:cNvSpPr>
          <p:nvPr/>
        </p:nvSpPr>
        <p:spPr bwMode="auto">
          <a:xfrm>
            <a:off x="7235825" y="4303713"/>
            <a:ext cx="10922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rgbClr val="FFFFFF"/>
                </a:solidFill>
                <a:cs typeface="Arial" pitchFamily="34" charset="0"/>
              </a:rPr>
              <a:t>Metallic core</a:t>
            </a:r>
          </a:p>
        </p:txBody>
      </p:sp>
      <p:sp>
        <p:nvSpPr>
          <p:cNvPr id="115744" name="ZoneTexte 99"/>
          <p:cNvSpPr txBox="1">
            <a:spLocks noChangeArrowheads="1"/>
          </p:cNvSpPr>
          <p:nvPr/>
        </p:nvSpPr>
        <p:spPr bwMode="auto">
          <a:xfrm>
            <a:off x="8027988" y="2708275"/>
            <a:ext cx="9096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rgbClr val="FFFFFF"/>
                </a:solidFill>
                <a:cs typeface="Arial" pitchFamily="34" charset="0"/>
              </a:rPr>
              <a:t>Icy mantle</a:t>
            </a:r>
          </a:p>
        </p:txBody>
      </p:sp>
      <p:sp>
        <p:nvSpPr>
          <p:cNvPr id="115745" name="ZoneTexte 100"/>
          <p:cNvSpPr txBox="1">
            <a:spLocks noChangeArrowheads="1"/>
          </p:cNvSpPr>
          <p:nvPr/>
        </p:nvSpPr>
        <p:spPr bwMode="auto">
          <a:xfrm>
            <a:off x="8431213" y="1773238"/>
            <a:ext cx="6048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rgbClr val="FFFFFF"/>
                </a:solidFill>
                <a:cs typeface="Arial" pitchFamily="34" charset="0"/>
              </a:rPr>
              <a:t>Liquid</a:t>
            </a:r>
          </a:p>
          <a:p>
            <a:r>
              <a:rPr lang="en-GB" sz="1200">
                <a:solidFill>
                  <a:srgbClr val="FFFFFF"/>
                </a:solidFill>
                <a:cs typeface="Arial" pitchFamily="34" charset="0"/>
              </a:rPr>
              <a:t>layer</a:t>
            </a:r>
          </a:p>
        </p:txBody>
      </p:sp>
      <p:sp>
        <p:nvSpPr>
          <p:cNvPr id="115746" name="ZoneTexte 101"/>
          <p:cNvSpPr txBox="1">
            <a:spLocks noChangeArrowheads="1"/>
          </p:cNvSpPr>
          <p:nvPr/>
        </p:nvSpPr>
        <p:spPr bwMode="auto">
          <a:xfrm>
            <a:off x="8267700" y="1125538"/>
            <a:ext cx="768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solidFill>
                  <a:srgbClr val="FFFFFF"/>
                </a:solidFill>
                <a:cs typeface="Arial" pitchFamily="34" charset="0"/>
              </a:rPr>
              <a:t>Icy crust</a:t>
            </a:r>
          </a:p>
        </p:txBody>
      </p:sp>
      <p:sp>
        <p:nvSpPr>
          <p:cNvPr id="87" name="Rectangle 86"/>
          <p:cNvSpPr/>
          <p:nvPr/>
        </p:nvSpPr>
        <p:spPr>
          <a:xfrm>
            <a:off x="238897" y="6023919"/>
            <a:ext cx="8709290" cy="65696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88" name="Imag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9173" y="6121659"/>
            <a:ext cx="8611008" cy="508399"/>
          </a:xfrm>
          <a:prstGeom prst="rect">
            <a:avLst/>
          </a:prstGeom>
        </p:spPr>
      </p:pic>
      <p:sp>
        <p:nvSpPr>
          <p:cNvPr id="53" name="Rectangle à coins arrondis 9"/>
          <p:cNvSpPr>
            <a:spLocks noChangeArrowheads="1"/>
          </p:cNvSpPr>
          <p:nvPr/>
        </p:nvSpPr>
        <p:spPr bwMode="auto">
          <a:xfrm>
            <a:off x="0" y="-26988"/>
            <a:ext cx="9144002" cy="3994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Characterise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Ganymede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as a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planetary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object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and possible habitat</a:t>
            </a:r>
          </a:p>
        </p:txBody>
      </p:sp>
    </p:spTree>
    <p:extLst>
      <p:ext uri="{BB962C8B-B14F-4D97-AF65-F5344CB8AC3E}">
        <p14:creationId xmlns:p14="http://schemas.microsoft.com/office/powerpoint/2010/main" val="993612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3"/>
          <p:cNvGrpSpPr>
            <a:grpSpLocks/>
          </p:cNvGrpSpPr>
          <p:nvPr/>
        </p:nvGrpSpPr>
        <p:grpSpPr bwMode="auto">
          <a:xfrm>
            <a:off x="179388" y="1201738"/>
            <a:ext cx="4968875" cy="3090862"/>
            <a:chOff x="179512" y="1202009"/>
            <a:chExt cx="4968552" cy="3091087"/>
          </a:xfrm>
        </p:grpSpPr>
        <p:grpSp>
          <p:nvGrpSpPr>
            <p:cNvPr id="3" name="Grouper 7"/>
            <p:cNvGrpSpPr>
              <a:grpSpLocks/>
            </p:cNvGrpSpPr>
            <p:nvPr/>
          </p:nvGrpSpPr>
          <p:grpSpPr bwMode="auto">
            <a:xfrm>
              <a:off x="179512" y="1202009"/>
              <a:ext cx="4824536" cy="3091087"/>
              <a:chOff x="179512" y="1202009"/>
              <a:chExt cx="4824536" cy="3091087"/>
            </a:xfrm>
          </p:grpSpPr>
          <p:pic>
            <p:nvPicPr>
              <p:cNvPr id="117830" name="Picture 2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9512" y="1202009"/>
                <a:ext cx="4824536" cy="3091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7831" name="ZoneTexte 6"/>
              <p:cNvSpPr txBox="1">
                <a:spLocks noChangeArrowheads="1"/>
              </p:cNvSpPr>
              <p:nvPr/>
            </p:nvSpPr>
            <p:spPr bwMode="auto">
              <a:xfrm>
                <a:off x="179512" y="3902859"/>
                <a:ext cx="1368152" cy="215444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fr-FR" sz="800">
                    <a:solidFill>
                      <a:srgbClr val="FFFFFF"/>
                    </a:solidFill>
                    <a:latin typeface="Arial" pitchFamily="34" charset="0"/>
                  </a:rPr>
                  <a:t>Galileo NIMS coverage</a:t>
                </a:r>
              </a:p>
            </p:txBody>
          </p:sp>
        </p:grpSp>
        <p:sp>
          <p:nvSpPr>
            <p:cNvPr id="117829" name="Rectangle 8"/>
            <p:cNvSpPr>
              <a:spLocks noChangeArrowheads="1"/>
            </p:cNvSpPr>
            <p:nvPr/>
          </p:nvSpPr>
          <p:spPr bwMode="auto">
            <a:xfrm>
              <a:off x="3995936" y="3717032"/>
              <a:ext cx="1152128" cy="288032"/>
            </a:xfrm>
            <a:prstGeom prst="rect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pic>
        <p:nvPicPr>
          <p:cNvPr id="117763" name="Image 1" descr="Ganymede_atmosphere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1052513"/>
            <a:ext cx="24479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-3175"/>
            <a:ext cx="7772400" cy="152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800" smtClean="0">
                <a:ea typeface="MS PGothic" pitchFamily="34" charset="-128"/>
              </a:rPr>
              <a:t>Essential elements</a:t>
            </a:r>
            <a:endParaRPr lang="fr-FR" smtClean="0">
              <a:ea typeface="MS PGothic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3255" name="TextBox 17"/>
          <p:cNvSpPr txBox="1">
            <a:spLocks noChangeArrowheads="1"/>
          </p:cNvSpPr>
          <p:nvPr/>
        </p:nvSpPr>
        <p:spPr bwMode="auto">
          <a:xfrm>
            <a:off x="107950" y="463550"/>
            <a:ext cx="8928100" cy="369332"/>
          </a:xfrm>
          <a:prstGeom prst="rect">
            <a:avLst/>
          </a:prstGeom>
          <a:solidFill>
            <a:srgbClr val="595959"/>
          </a:solidFill>
          <a:ln w="19050" cmpd="sng">
            <a:solidFill>
              <a:srgbClr val="FFFF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 smtClean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2. Composition</a:t>
            </a:r>
            <a:r>
              <a:rPr lang="en-GB" sz="1800" dirty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, distribution, and evolution of surface materials</a:t>
            </a:r>
          </a:p>
        </p:txBody>
      </p:sp>
      <p:sp>
        <p:nvSpPr>
          <p:cNvPr id="117769" name="Text Box 26"/>
          <p:cNvSpPr txBox="1">
            <a:spLocks noChangeArrowheads="1"/>
          </p:cNvSpPr>
          <p:nvPr/>
        </p:nvSpPr>
        <p:spPr bwMode="auto">
          <a:xfrm>
            <a:off x="71438" y="889000"/>
            <a:ext cx="385286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120000"/>
              </a:lnSpc>
              <a:buFont typeface="Arial" pitchFamily="34" charset="0"/>
              <a:buNone/>
            </a:pPr>
            <a:r>
              <a:rPr lang="fr-FR" sz="1400">
                <a:solidFill>
                  <a:srgbClr val="FFFFFF"/>
                </a:solidFill>
              </a:rPr>
              <a:t>What are the surface chemical compounds ?</a:t>
            </a:r>
          </a:p>
        </p:txBody>
      </p:sp>
      <p:pic>
        <p:nvPicPr>
          <p:cNvPr id="117770" name="Imag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548188"/>
            <a:ext cx="604996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71" name="Text Box 28"/>
          <p:cNvSpPr txBox="1">
            <a:spLocks noChangeArrowheads="1"/>
          </p:cNvSpPr>
          <p:nvPr/>
        </p:nvSpPr>
        <p:spPr bwMode="auto">
          <a:xfrm>
            <a:off x="6516688" y="908050"/>
            <a:ext cx="24479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buFont typeface="Arial" pitchFamily="34" charset="0"/>
              <a:buNone/>
            </a:pPr>
            <a:r>
              <a:rPr lang="fr-FR" sz="1400">
                <a:solidFill>
                  <a:srgbClr val="FFFFFF"/>
                </a:solidFill>
              </a:rPr>
              <a:t>Exogeneous /endogeneous ?</a:t>
            </a:r>
          </a:p>
        </p:txBody>
      </p:sp>
      <p:sp>
        <p:nvSpPr>
          <p:cNvPr id="117772" name="Rectangle 32"/>
          <p:cNvSpPr>
            <a:spLocks noChangeArrowheads="1"/>
          </p:cNvSpPr>
          <p:nvPr/>
        </p:nvSpPr>
        <p:spPr bwMode="auto">
          <a:xfrm>
            <a:off x="6443663" y="981075"/>
            <a:ext cx="2592387" cy="3367088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7773" name="ZoneTexte 64"/>
          <p:cNvSpPr txBox="1">
            <a:spLocks noChangeArrowheads="1"/>
          </p:cNvSpPr>
          <p:nvPr/>
        </p:nvSpPr>
        <p:spPr bwMode="auto">
          <a:xfrm>
            <a:off x="6516688" y="3529013"/>
            <a:ext cx="2016125" cy="692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fr-FR" sz="1400">
                <a:solidFill>
                  <a:srgbClr val="FFFFFF"/>
                </a:solidFill>
              </a:rPr>
              <a:t>Volatiles</a:t>
            </a:r>
          </a:p>
          <a:p>
            <a:pPr eaLnBrk="0" hangingPunct="0"/>
            <a:endParaRPr lang="fr-FR" sz="1100">
              <a:solidFill>
                <a:srgbClr val="FFFFFF"/>
              </a:solidFill>
            </a:endParaRPr>
          </a:p>
          <a:p>
            <a:pPr eaLnBrk="0" hangingPunct="0"/>
            <a:r>
              <a:rPr lang="fr-FR" sz="1400">
                <a:solidFill>
                  <a:srgbClr val="FFFFFF"/>
                </a:solidFill>
              </a:rPr>
              <a:t>Ions and Neutrals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443663" y="4405313"/>
            <a:ext cx="2592387" cy="1366837"/>
          </a:xfrm>
          <a:prstGeom prst="rect">
            <a:avLst/>
          </a:prstGeom>
          <a:solidFill>
            <a:srgbClr val="595959"/>
          </a:solidFill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6516688" y="4437063"/>
            <a:ext cx="2627312" cy="1231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r-FR" dirty="0">
                <a:solidFill>
                  <a:srgbClr val="FFFFFF"/>
                </a:solidFill>
              </a:rPr>
              <a:t>Instrument Packages</a:t>
            </a:r>
          </a:p>
          <a:p>
            <a:pPr marL="285750" indent="-285750" eaLnBrk="0" hangingPunct="0">
              <a:buFont typeface="Wingdings" charset="2"/>
              <a:buChar char="Ø"/>
              <a:defRPr/>
            </a:pPr>
            <a:r>
              <a:rPr lang="fr-FR" sz="1400" dirty="0" err="1" smtClean="0">
                <a:solidFill>
                  <a:srgbClr val="FFFFFF"/>
                </a:solidFill>
              </a:rPr>
              <a:t>Spectroscometer</a:t>
            </a:r>
            <a:endParaRPr lang="fr-FR" sz="1400" dirty="0">
              <a:solidFill>
                <a:srgbClr val="FFFFFF"/>
              </a:solidFill>
            </a:endParaRPr>
          </a:p>
          <a:p>
            <a:pPr marL="285750" indent="-285750" eaLnBrk="0" hangingPunct="0">
              <a:buFont typeface="Wingdings" charset="2"/>
              <a:buChar char="Ø"/>
              <a:defRPr/>
            </a:pPr>
            <a:r>
              <a:rPr lang="fr-FR" sz="1400" dirty="0">
                <a:solidFill>
                  <a:srgbClr val="FFFFFF"/>
                </a:solidFill>
              </a:rPr>
              <a:t>Imaging</a:t>
            </a:r>
          </a:p>
          <a:p>
            <a:pPr marL="285750" indent="-285750" eaLnBrk="0" hangingPunct="0">
              <a:buFont typeface="Wingdings" charset="2"/>
              <a:buChar char="Ø"/>
              <a:defRPr/>
            </a:pPr>
            <a:r>
              <a:rPr lang="fr-FR" sz="1400" dirty="0">
                <a:solidFill>
                  <a:srgbClr val="FFFFFF"/>
                </a:solidFill>
              </a:rPr>
              <a:t>In situ </a:t>
            </a:r>
            <a:r>
              <a:rPr lang="fr-FR" sz="1400" dirty="0" err="1" smtClean="0">
                <a:solidFill>
                  <a:srgbClr val="FFFFFF"/>
                </a:solidFill>
              </a:rPr>
              <a:t>Neutral</a:t>
            </a:r>
            <a:r>
              <a:rPr lang="fr-FR" sz="1400" dirty="0" smtClean="0">
                <a:solidFill>
                  <a:srgbClr val="FFFFFF"/>
                </a:solidFill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</a:rPr>
              <a:t>Particles</a:t>
            </a:r>
            <a:endParaRPr lang="fr-FR" sz="1400" dirty="0">
              <a:solidFill>
                <a:srgbClr val="FFFFFF"/>
              </a:solidFill>
            </a:endParaRPr>
          </a:p>
          <a:p>
            <a:pPr marL="285750" indent="-285750" eaLnBrk="0" hangingPunct="0">
              <a:buFont typeface="Wingdings" charset="2"/>
              <a:buChar char="Ø"/>
              <a:defRPr/>
            </a:pPr>
            <a:r>
              <a:rPr lang="fr-FR" sz="1400" dirty="0" smtClean="0">
                <a:solidFill>
                  <a:srgbClr val="FFFFFF"/>
                </a:solidFill>
              </a:rPr>
              <a:t>Radar </a:t>
            </a:r>
            <a:r>
              <a:rPr lang="fr-FR" sz="1400" dirty="0" err="1" smtClean="0">
                <a:solidFill>
                  <a:srgbClr val="FFFFFF"/>
                </a:solidFill>
              </a:rPr>
              <a:t>sounder</a:t>
            </a:r>
            <a:endParaRPr lang="fr-FR" sz="1400" dirty="0">
              <a:solidFill>
                <a:srgbClr val="FFFFFF"/>
              </a:solidFill>
            </a:endParaRPr>
          </a:p>
        </p:txBody>
      </p:sp>
      <p:grpSp>
        <p:nvGrpSpPr>
          <p:cNvPr id="6" name="Grouper 15"/>
          <p:cNvGrpSpPr>
            <a:grpSpLocks/>
          </p:cNvGrpSpPr>
          <p:nvPr/>
        </p:nvGrpSpPr>
        <p:grpSpPr bwMode="auto">
          <a:xfrm>
            <a:off x="250825" y="2060575"/>
            <a:ext cx="2305050" cy="2016125"/>
            <a:chOff x="251520" y="2060848"/>
            <a:chExt cx="2304256" cy="2016224"/>
          </a:xfrm>
        </p:grpSpPr>
        <p:cxnSp>
          <p:nvCxnSpPr>
            <p:cNvPr id="117824" name="Connecteur droit avec flèche 5"/>
            <p:cNvCxnSpPr>
              <a:cxnSpLocks noChangeShapeType="1"/>
            </p:cNvCxnSpPr>
            <p:nvPr/>
          </p:nvCxnSpPr>
          <p:spPr bwMode="auto">
            <a:xfrm flipV="1">
              <a:off x="251520" y="2564904"/>
              <a:ext cx="216024" cy="1512168"/>
            </a:xfrm>
            <a:prstGeom prst="straightConnector1">
              <a:avLst/>
            </a:prstGeom>
            <a:noFill/>
            <a:ln w="19050">
              <a:solidFill>
                <a:srgbClr val="FFFF00">
                  <a:alpha val="70195"/>
                </a:srgbClr>
              </a:solidFill>
              <a:round/>
              <a:headEnd/>
              <a:tailEnd type="arrow" w="med" len="med"/>
            </a:ln>
          </p:spPr>
        </p:cxnSp>
        <p:cxnSp>
          <p:nvCxnSpPr>
            <p:cNvPr id="117825" name="Connecteur droit avec flèche 53"/>
            <p:cNvCxnSpPr>
              <a:cxnSpLocks noChangeShapeType="1"/>
            </p:cNvCxnSpPr>
            <p:nvPr/>
          </p:nvCxnSpPr>
          <p:spPr bwMode="auto">
            <a:xfrm flipV="1">
              <a:off x="323528" y="2060848"/>
              <a:ext cx="1656184" cy="2016224"/>
            </a:xfrm>
            <a:prstGeom prst="straightConnector1">
              <a:avLst/>
            </a:prstGeom>
            <a:noFill/>
            <a:ln w="19050">
              <a:solidFill>
                <a:srgbClr val="FFFF00">
                  <a:alpha val="70195"/>
                </a:srgbClr>
              </a:solidFill>
              <a:round/>
              <a:headEnd/>
              <a:tailEnd type="arrow" w="med" len="med"/>
            </a:ln>
          </p:spPr>
        </p:cxnSp>
        <p:cxnSp>
          <p:nvCxnSpPr>
            <p:cNvPr id="117826" name="Connecteur droit avec flèche 54"/>
            <p:cNvCxnSpPr>
              <a:cxnSpLocks noChangeShapeType="1"/>
            </p:cNvCxnSpPr>
            <p:nvPr/>
          </p:nvCxnSpPr>
          <p:spPr bwMode="auto">
            <a:xfrm flipV="1">
              <a:off x="395536" y="2204864"/>
              <a:ext cx="2160240" cy="1872208"/>
            </a:xfrm>
            <a:prstGeom prst="straightConnector1">
              <a:avLst/>
            </a:prstGeom>
            <a:noFill/>
            <a:ln w="19050">
              <a:solidFill>
                <a:srgbClr val="FFFF00">
                  <a:alpha val="70195"/>
                </a:srgbClr>
              </a:solidFill>
              <a:round/>
              <a:headEnd/>
              <a:tailEnd type="arrow" w="med" len="med"/>
            </a:ln>
          </p:spPr>
        </p:cxnSp>
        <p:cxnSp>
          <p:nvCxnSpPr>
            <p:cNvPr id="117827" name="Connecteur droit avec flèche 55"/>
            <p:cNvCxnSpPr>
              <a:cxnSpLocks noChangeShapeType="1"/>
            </p:cNvCxnSpPr>
            <p:nvPr/>
          </p:nvCxnSpPr>
          <p:spPr bwMode="auto">
            <a:xfrm flipV="1">
              <a:off x="467544" y="2708920"/>
              <a:ext cx="2016224" cy="1368152"/>
            </a:xfrm>
            <a:prstGeom prst="straightConnector1">
              <a:avLst/>
            </a:prstGeom>
            <a:noFill/>
            <a:ln w="19050">
              <a:solidFill>
                <a:srgbClr val="FFFF00">
                  <a:alpha val="70195"/>
                </a:srgbClr>
              </a:solidFill>
              <a:round/>
              <a:headEnd/>
              <a:tailEnd type="arrow" w="med" len="med"/>
            </a:ln>
          </p:spPr>
        </p:cxnSp>
      </p:grpSp>
      <p:sp>
        <p:nvSpPr>
          <p:cNvPr id="117777" name="Text Box 33"/>
          <p:cNvSpPr txBox="1">
            <a:spLocks noChangeArrowheads="1"/>
          </p:cNvSpPr>
          <p:nvPr/>
        </p:nvSpPr>
        <p:spPr bwMode="auto">
          <a:xfrm>
            <a:off x="107950" y="4365625"/>
            <a:ext cx="4824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fr-FR" sz="1200">
                <a:solidFill>
                  <a:srgbClr val="FFFFFF"/>
                </a:solidFill>
              </a:rPr>
              <a:t>How does the surface relate to the subsurface ?</a:t>
            </a:r>
          </a:p>
        </p:txBody>
      </p:sp>
      <p:sp>
        <p:nvSpPr>
          <p:cNvPr id="117783" name="Rectangle 35"/>
          <p:cNvSpPr>
            <a:spLocks noChangeArrowheads="1"/>
          </p:cNvSpPr>
          <p:nvPr/>
        </p:nvSpPr>
        <p:spPr bwMode="auto">
          <a:xfrm>
            <a:off x="152400" y="4419600"/>
            <a:ext cx="6264275" cy="136525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7784" name="Rectangle 27"/>
          <p:cNvSpPr>
            <a:spLocks noChangeArrowheads="1"/>
          </p:cNvSpPr>
          <p:nvPr/>
        </p:nvSpPr>
        <p:spPr bwMode="auto">
          <a:xfrm>
            <a:off x="107950" y="981075"/>
            <a:ext cx="6264275" cy="3367088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 sz="24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1196975"/>
            <a:ext cx="42481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er 12"/>
          <p:cNvGrpSpPr>
            <a:grpSpLocks/>
          </p:cNvGrpSpPr>
          <p:nvPr/>
        </p:nvGrpSpPr>
        <p:grpSpPr bwMode="auto">
          <a:xfrm>
            <a:off x="107950" y="1125538"/>
            <a:ext cx="6264275" cy="3167062"/>
            <a:chOff x="107504" y="1124744"/>
            <a:chExt cx="6264697" cy="3168352"/>
          </a:xfrm>
        </p:grpSpPr>
        <p:grpSp>
          <p:nvGrpSpPr>
            <p:cNvPr id="8" name="Grouper 10"/>
            <p:cNvGrpSpPr>
              <a:grpSpLocks/>
            </p:cNvGrpSpPr>
            <p:nvPr/>
          </p:nvGrpSpPr>
          <p:grpSpPr bwMode="auto">
            <a:xfrm>
              <a:off x="179512" y="1124744"/>
              <a:ext cx="6192689" cy="2842447"/>
              <a:chOff x="179512" y="1556792"/>
              <a:chExt cx="6192689" cy="2842447"/>
            </a:xfrm>
          </p:grpSpPr>
          <p:sp>
            <p:nvSpPr>
              <p:cNvPr id="117789" name="Rectangle 30"/>
              <p:cNvSpPr>
                <a:spLocks noChangeArrowheads="1"/>
              </p:cNvSpPr>
              <p:nvPr/>
            </p:nvSpPr>
            <p:spPr bwMode="auto">
              <a:xfrm>
                <a:off x="179512" y="1988840"/>
                <a:ext cx="4248472" cy="2016224"/>
              </a:xfrm>
              <a:prstGeom prst="rect">
                <a:avLst/>
              </a:prstGeom>
              <a:solidFill>
                <a:srgbClr val="DCE500">
                  <a:alpha val="59999"/>
                </a:srgbClr>
              </a:solidFill>
              <a:ln w="9525">
                <a:solidFill>
                  <a:schemeClr val="tx1">
                    <a:alpha val="12941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4427383" y="1556792"/>
                <a:ext cx="1944818" cy="28427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120000"/>
                  </a:lnSpc>
                  <a:defRPr/>
                </a:pPr>
                <a:r>
                  <a:rPr lang="fr-FR" sz="1600" b="1" dirty="0" err="1">
                    <a:solidFill>
                      <a:srgbClr val="FFFF00"/>
                    </a:solidFill>
                    <a:latin typeface="Trebuchet MS"/>
                    <a:cs typeface="Trebuchet MS"/>
                  </a:rPr>
                  <a:t>Remote</a:t>
                </a:r>
                <a:r>
                  <a:rPr lang="fr-FR" sz="1600" b="1" dirty="0">
                    <a:solidFill>
                      <a:srgbClr val="FFFF00"/>
                    </a:solidFill>
                    <a:latin typeface="Trebuchet MS"/>
                    <a:cs typeface="Trebuchet MS"/>
                  </a:rPr>
                  <a:t> </a:t>
                </a:r>
                <a:r>
                  <a:rPr lang="fr-FR" sz="1600" b="1" dirty="0" err="1">
                    <a:solidFill>
                      <a:srgbClr val="FFFF00"/>
                    </a:solidFill>
                    <a:latin typeface="Trebuchet MS"/>
                    <a:cs typeface="Trebuchet MS"/>
                  </a:rPr>
                  <a:t>sensing</a:t>
                </a:r>
                <a:endParaRPr lang="fr-FR" sz="1600" b="1" dirty="0">
                  <a:solidFill>
                    <a:srgbClr val="FFFF00"/>
                  </a:solidFill>
                  <a:latin typeface="Trebuchet MS"/>
                  <a:cs typeface="Trebuchet MS"/>
                </a:endParaRPr>
              </a:p>
              <a:p>
                <a:pPr eaLnBrk="0" hangingPunct="0">
                  <a:lnSpc>
                    <a:spcPct val="120000"/>
                  </a:lnSpc>
                  <a:defRPr/>
                </a:pPr>
                <a:endParaRPr lang="fr-FR" sz="800" dirty="0">
                  <a:solidFill>
                    <a:srgbClr val="FFFFFF"/>
                  </a:solidFill>
                  <a:latin typeface="Trebuchet MS"/>
                  <a:cs typeface="Trebuchet MS"/>
                </a:endParaRPr>
              </a:p>
              <a:p>
                <a:pPr eaLnBrk="0" hangingPunct="0">
                  <a:lnSpc>
                    <a:spcPct val="120000"/>
                  </a:lnSpc>
                  <a:defRPr/>
                </a:pPr>
                <a:r>
                  <a:rPr lang="fr-FR" sz="1400" b="1" dirty="0">
                    <a:solidFill>
                      <a:srgbClr val="FFFFFF"/>
                    </a:solidFill>
                    <a:latin typeface="Trebuchet MS"/>
                    <a:cs typeface="Trebuchet MS"/>
                  </a:rPr>
                  <a:t>Spatial </a:t>
                </a:r>
                <a:r>
                  <a:rPr lang="fr-FR" sz="1400" b="1" dirty="0" err="1">
                    <a:solidFill>
                      <a:srgbClr val="FFFFFF"/>
                    </a:solidFill>
                    <a:latin typeface="Trebuchet MS"/>
                    <a:cs typeface="Trebuchet MS"/>
                  </a:rPr>
                  <a:t>coverage</a:t>
                </a:r>
                <a:endParaRPr lang="fr-FR" sz="1400" b="1" dirty="0">
                  <a:solidFill>
                    <a:srgbClr val="FFFFFF"/>
                  </a:solidFill>
                  <a:latin typeface="Trebuchet MS"/>
                  <a:cs typeface="Trebuchet MS"/>
                </a:endParaRPr>
              </a:p>
              <a:p>
                <a:pPr defTabSz="914400">
                  <a:lnSpc>
                    <a:spcPct val="120000"/>
                  </a:lnSpc>
                  <a:buFont typeface="Arial" charset="0"/>
                  <a:buChar char="•"/>
                </a:pPr>
                <a:r>
                  <a:rPr lang="fr-FR" sz="1100" b="1" dirty="0" smtClean="0">
                    <a:solidFill>
                      <a:srgbClr val="FFFF00"/>
                    </a:solidFill>
                    <a:latin typeface="Trebuchet MS" charset="0"/>
                    <a:cs typeface="Trebuchet MS" charset="0"/>
                  </a:rPr>
                  <a:t>   &gt;</a:t>
                </a:r>
                <a:r>
                  <a:rPr lang="fr-FR" sz="1100" b="1" dirty="0">
                    <a:solidFill>
                      <a:srgbClr val="FFFF00"/>
                    </a:solidFill>
                    <a:latin typeface="Trebuchet MS" charset="0"/>
                    <a:cs typeface="Trebuchet MS" charset="0"/>
                  </a:rPr>
                  <a:t>50% </a:t>
                </a:r>
                <a:r>
                  <a:rPr lang="fr-FR" sz="1100" b="1" dirty="0" err="1">
                    <a:solidFill>
                      <a:srgbClr val="FFFF00"/>
                    </a:solidFill>
                    <a:latin typeface="Trebuchet MS" charset="0"/>
                    <a:cs typeface="Trebuchet MS" charset="0"/>
                  </a:rPr>
                  <a:t>at</a:t>
                </a:r>
                <a:r>
                  <a:rPr lang="fr-FR" sz="1100" b="1" dirty="0">
                    <a:solidFill>
                      <a:srgbClr val="FFFF00"/>
                    </a:solidFill>
                    <a:latin typeface="Trebuchet MS" charset="0"/>
                    <a:cs typeface="Trebuchet MS" charset="0"/>
                  </a:rPr>
                  <a:t> 2-3 km/px</a:t>
                </a:r>
              </a:p>
              <a:p>
                <a:pPr marL="171450" indent="-171450" eaLnBrk="0" hangingPunct="0">
                  <a:lnSpc>
                    <a:spcPct val="120000"/>
                  </a:lnSpc>
                  <a:buFont typeface="Arial"/>
                  <a:buChar char="•"/>
                  <a:defRPr/>
                </a:pPr>
                <a:r>
                  <a:rPr lang="fr-FR" sz="1100" b="1" dirty="0" smtClean="0">
                    <a:solidFill>
                      <a:srgbClr val="FFFFFF"/>
                    </a:solidFill>
                    <a:latin typeface="Trebuchet MS"/>
                    <a:cs typeface="Trebuchet MS"/>
                  </a:rPr>
                  <a:t>100 </a:t>
                </a:r>
                <a:r>
                  <a:rPr lang="fr-FR" sz="1100" b="1" dirty="0">
                    <a:solidFill>
                      <a:srgbClr val="FFFFFF"/>
                    </a:solidFill>
                    <a:latin typeface="Trebuchet MS"/>
                    <a:cs typeface="Trebuchet MS"/>
                  </a:rPr>
                  <a:t>m/px on a few %</a:t>
                </a:r>
              </a:p>
              <a:p>
                <a:pPr marL="171450" indent="-171450" eaLnBrk="0" hangingPunct="0">
                  <a:lnSpc>
                    <a:spcPct val="120000"/>
                  </a:lnSpc>
                  <a:buFont typeface="Arial"/>
                  <a:buChar char="•"/>
                  <a:defRPr/>
                </a:pPr>
                <a:r>
                  <a:rPr lang="fr-FR" sz="1100" b="1" dirty="0">
                    <a:solidFill>
                      <a:srgbClr val="FFFFFF"/>
                    </a:solidFill>
                    <a:latin typeface="Trebuchet MS"/>
                    <a:cs typeface="Trebuchet MS"/>
                  </a:rPr>
                  <a:t>10 m/px </a:t>
                </a:r>
                <a:r>
                  <a:rPr lang="fr-FR" sz="1100" b="1" dirty="0" err="1">
                    <a:solidFill>
                      <a:srgbClr val="FFFFFF"/>
                    </a:solidFill>
                    <a:latin typeface="Trebuchet MS"/>
                    <a:cs typeface="Trebuchet MS"/>
                  </a:rPr>
                  <a:t>where</a:t>
                </a:r>
                <a:r>
                  <a:rPr lang="fr-FR" sz="1100" b="1" dirty="0">
                    <a:solidFill>
                      <a:srgbClr val="FFFFFF"/>
                    </a:solidFill>
                    <a:latin typeface="Trebuchet MS"/>
                    <a:cs typeface="Trebuchet MS"/>
                  </a:rPr>
                  <a:t> </a:t>
                </a:r>
                <a:r>
                  <a:rPr lang="fr-FR" sz="1100" b="1" dirty="0" err="1">
                    <a:solidFill>
                      <a:srgbClr val="FFFFFF"/>
                    </a:solidFill>
                    <a:latin typeface="Trebuchet MS"/>
                    <a:cs typeface="Trebuchet MS"/>
                  </a:rPr>
                  <a:t>needed</a:t>
                </a:r>
                <a:endParaRPr lang="fr-FR" sz="1100" b="1" dirty="0">
                  <a:solidFill>
                    <a:srgbClr val="FFFFFF"/>
                  </a:solidFill>
                  <a:latin typeface="Trebuchet MS"/>
                  <a:cs typeface="Trebuchet MS"/>
                </a:endParaRPr>
              </a:p>
              <a:p>
                <a:pPr marL="171450" indent="-171450" eaLnBrk="0" hangingPunct="0">
                  <a:buFont typeface="Arial"/>
                  <a:buChar char="•"/>
                  <a:defRPr/>
                </a:pPr>
                <a:endParaRPr lang="fr-FR" sz="1100" dirty="0">
                  <a:solidFill>
                    <a:srgbClr val="FFFFFF"/>
                  </a:solidFill>
                  <a:latin typeface="Trebuchet MS"/>
                  <a:cs typeface="Trebuchet MS"/>
                </a:endParaRPr>
              </a:p>
              <a:p>
                <a:pPr eaLnBrk="0" hangingPunct="0">
                  <a:lnSpc>
                    <a:spcPct val="120000"/>
                  </a:lnSpc>
                  <a:defRPr/>
                </a:pPr>
                <a:r>
                  <a:rPr lang="fr-FR" sz="1400" b="1" dirty="0">
                    <a:solidFill>
                      <a:srgbClr val="FFFFFF"/>
                    </a:solidFill>
                    <a:latin typeface="Trebuchet MS"/>
                    <a:cs typeface="Trebuchet MS"/>
                  </a:rPr>
                  <a:t>Spectral </a:t>
                </a:r>
                <a:r>
                  <a:rPr lang="fr-FR" sz="1400" b="1" dirty="0" err="1">
                    <a:solidFill>
                      <a:srgbClr val="FFFFFF"/>
                    </a:solidFill>
                    <a:latin typeface="Trebuchet MS"/>
                    <a:cs typeface="Trebuchet MS"/>
                  </a:rPr>
                  <a:t>coverage</a:t>
                </a:r>
                <a:endParaRPr lang="fr-FR" sz="1400" b="1" dirty="0">
                  <a:solidFill>
                    <a:srgbClr val="FFFFFF"/>
                  </a:solidFill>
                  <a:latin typeface="Trebuchet MS"/>
                  <a:cs typeface="Trebuchet MS"/>
                </a:endParaRPr>
              </a:p>
              <a:p>
                <a:pPr marL="171450" indent="-171450" eaLnBrk="0" hangingPunct="0">
                  <a:lnSpc>
                    <a:spcPct val="120000"/>
                  </a:lnSpc>
                  <a:buFont typeface="Arial"/>
                  <a:buChar char="•"/>
                  <a:defRPr/>
                </a:pPr>
                <a:r>
                  <a:rPr lang="fr-FR" sz="1100" b="1" dirty="0" smtClean="0">
                    <a:solidFill>
                      <a:srgbClr val="FFFFFF"/>
                    </a:solidFill>
                    <a:latin typeface="Trebuchet MS"/>
                    <a:cs typeface="Trebuchet MS"/>
                  </a:rPr>
                  <a:t>4 </a:t>
                </a:r>
                <a:r>
                  <a:rPr lang="fr-FR" sz="1100" b="1" dirty="0">
                    <a:solidFill>
                      <a:srgbClr val="FFFFFF"/>
                    </a:solidFill>
                    <a:latin typeface="Trebuchet MS"/>
                    <a:cs typeface="Trebuchet MS"/>
                  </a:rPr>
                  <a:t>times </a:t>
                </a:r>
                <a:r>
                  <a:rPr lang="fr-FR" sz="1100" b="1" dirty="0" err="1">
                    <a:solidFill>
                      <a:srgbClr val="FFFFFF"/>
                    </a:solidFill>
                    <a:latin typeface="Trebuchet MS"/>
                    <a:cs typeface="Trebuchet MS"/>
                  </a:rPr>
                  <a:t>better</a:t>
                </a:r>
                <a:r>
                  <a:rPr lang="fr-FR" sz="1100" b="1" dirty="0">
                    <a:solidFill>
                      <a:srgbClr val="FFFFFF"/>
                    </a:solidFill>
                    <a:latin typeface="Trebuchet MS"/>
                    <a:cs typeface="Trebuchet MS"/>
                  </a:rPr>
                  <a:t> </a:t>
                </a:r>
                <a:r>
                  <a:rPr lang="fr-FR" sz="1100" b="1" dirty="0" err="1">
                    <a:solidFill>
                      <a:srgbClr val="FFFFFF"/>
                    </a:solidFill>
                    <a:latin typeface="Trebuchet MS"/>
                    <a:cs typeface="Trebuchet MS"/>
                  </a:rPr>
                  <a:t>than</a:t>
                </a:r>
                <a:r>
                  <a:rPr lang="fr-FR" sz="1100" b="1" dirty="0">
                    <a:solidFill>
                      <a:srgbClr val="FFFFFF"/>
                    </a:solidFill>
                    <a:latin typeface="Trebuchet MS"/>
                    <a:cs typeface="Trebuchet MS"/>
                  </a:rPr>
                  <a:t> Galileo NIMS</a:t>
                </a:r>
              </a:p>
              <a:p>
                <a:pPr marL="171450" indent="-171450" eaLnBrk="0" hangingPunct="0">
                  <a:lnSpc>
                    <a:spcPct val="120000"/>
                  </a:lnSpc>
                  <a:buFont typeface="Arial"/>
                  <a:buChar char="•"/>
                  <a:defRPr/>
                </a:pPr>
                <a:r>
                  <a:rPr lang="fr-FR" sz="1100" b="1" dirty="0">
                    <a:solidFill>
                      <a:srgbClr val="FFFFFF"/>
                    </a:solidFill>
                    <a:latin typeface="Trebuchet MS"/>
                    <a:cs typeface="Trebuchet MS"/>
                  </a:rPr>
                  <a:t>Close to </a:t>
                </a:r>
                <a:r>
                  <a:rPr lang="fr-FR" sz="1100" b="1" dirty="0" err="1">
                    <a:solidFill>
                      <a:srgbClr val="FFFF00"/>
                    </a:solidFill>
                    <a:latin typeface="Trebuchet MS"/>
                    <a:cs typeface="Trebuchet MS"/>
                  </a:rPr>
                  <a:t>lab</a:t>
                </a:r>
                <a:r>
                  <a:rPr lang="fr-FR" sz="1100" b="1" dirty="0">
                    <a:solidFill>
                      <a:srgbClr val="FFFF00"/>
                    </a:solidFill>
                    <a:latin typeface="Trebuchet MS"/>
                    <a:cs typeface="Trebuchet MS"/>
                  </a:rPr>
                  <a:t> data </a:t>
                </a:r>
                <a:r>
                  <a:rPr lang="fr-FR" sz="1100" b="1" dirty="0" err="1">
                    <a:solidFill>
                      <a:srgbClr val="FFFF00"/>
                    </a:solidFill>
                    <a:latin typeface="Trebuchet MS"/>
                    <a:cs typeface="Trebuchet MS"/>
                  </a:rPr>
                  <a:t>quality</a:t>
                </a:r>
                <a:r>
                  <a:rPr lang="fr-FR" sz="1100" b="1" dirty="0">
                    <a:solidFill>
                      <a:srgbClr val="FFFF00"/>
                    </a:solidFill>
                    <a:latin typeface="Trebuchet MS"/>
                    <a:cs typeface="Trebuchet MS"/>
                  </a:rPr>
                  <a:t> </a:t>
                </a:r>
                <a:r>
                  <a:rPr lang="fr-FR" sz="1100" b="1" dirty="0" err="1">
                    <a:solidFill>
                      <a:srgbClr val="FFFFFF"/>
                    </a:solidFill>
                    <a:latin typeface="Trebuchet MS"/>
                    <a:cs typeface="Trebuchet MS"/>
                  </a:rPr>
                  <a:t>when</a:t>
                </a:r>
                <a:r>
                  <a:rPr lang="fr-FR" sz="1100" b="1" dirty="0">
                    <a:solidFill>
                      <a:srgbClr val="FFFFFF"/>
                    </a:solidFill>
                    <a:latin typeface="Trebuchet MS"/>
                    <a:cs typeface="Trebuchet MS"/>
                  </a:rPr>
                  <a:t> </a:t>
                </a:r>
                <a:r>
                  <a:rPr lang="fr-FR" sz="1100" b="1" dirty="0" err="1">
                    <a:solidFill>
                      <a:srgbClr val="FFFFFF"/>
                    </a:solidFill>
                    <a:latin typeface="Trebuchet MS"/>
                    <a:cs typeface="Trebuchet MS"/>
                  </a:rPr>
                  <a:t>needed</a:t>
                </a:r>
                <a:endParaRPr lang="fr-FR" sz="1100" b="1" dirty="0">
                  <a:solidFill>
                    <a:srgbClr val="FFFFFF"/>
                  </a:solidFill>
                  <a:latin typeface="Trebuchet MS"/>
                  <a:cs typeface="Trebuchet MS"/>
                </a:endParaRPr>
              </a:p>
              <a:p>
                <a:pPr marL="171450" indent="-171450" eaLnBrk="0" hangingPunct="0">
                  <a:lnSpc>
                    <a:spcPct val="120000"/>
                  </a:lnSpc>
                  <a:buFont typeface="Arial"/>
                  <a:buChar char="•"/>
                  <a:defRPr/>
                </a:pPr>
                <a:endParaRPr lang="fr-FR" sz="1100" b="1" dirty="0">
                  <a:solidFill>
                    <a:srgbClr val="FFFFFF"/>
                  </a:solidFill>
                  <a:latin typeface="Trebuchet MS"/>
                  <a:cs typeface="Trebuchet MS"/>
                </a:endParaRPr>
              </a:p>
            </p:txBody>
          </p:sp>
          <p:sp>
            <p:nvSpPr>
              <p:cNvPr id="117791" name="Rectangle 30"/>
              <p:cNvSpPr>
                <a:spLocks noChangeArrowheads="1"/>
              </p:cNvSpPr>
              <p:nvPr/>
            </p:nvSpPr>
            <p:spPr bwMode="auto">
              <a:xfrm>
                <a:off x="179512" y="1628800"/>
                <a:ext cx="4248472" cy="360040"/>
              </a:xfrm>
              <a:prstGeom prst="rect">
                <a:avLst/>
              </a:prstGeom>
              <a:solidFill>
                <a:srgbClr val="FF8E00">
                  <a:alpha val="59999"/>
                </a:srgbClr>
              </a:solidFill>
              <a:ln w="9525">
                <a:solidFill>
                  <a:schemeClr val="tx1">
                    <a:alpha val="12941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7792" name="Rectangle 30"/>
              <p:cNvSpPr>
                <a:spLocks noChangeArrowheads="1"/>
              </p:cNvSpPr>
              <p:nvPr/>
            </p:nvSpPr>
            <p:spPr bwMode="auto">
              <a:xfrm>
                <a:off x="179512" y="4005064"/>
                <a:ext cx="4248472" cy="360040"/>
              </a:xfrm>
              <a:prstGeom prst="rect">
                <a:avLst/>
              </a:prstGeom>
              <a:solidFill>
                <a:srgbClr val="FF8E00">
                  <a:alpha val="59999"/>
                </a:srgbClr>
              </a:solidFill>
              <a:ln w="9525">
                <a:solidFill>
                  <a:schemeClr val="tx1">
                    <a:alpha val="12941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fr-FR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17788" name="Rectangle à coins arrondis 11"/>
            <p:cNvSpPr>
              <a:spLocks noChangeArrowheads="1"/>
            </p:cNvSpPr>
            <p:nvPr/>
          </p:nvSpPr>
          <p:spPr bwMode="auto">
            <a:xfrm>
              <a:off x="107504" y="4077072"/>
              <a:ext cx="1872208" cy="216024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fr-FR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152400" y="6048633"/>
            <a:ext cx="8709290" cy="65696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3" name="Imag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7962" y="6158729"/>
            <a:ext cx="8611008" cy="508399"/>
          </a:xfrm>
          <a:prstGeom prst="rect">
            <a:avLst/>
          </a:prstGeom>
        </p:spPr>
      </p:pic>
      <p:sp>
        <p:nvSpPr>
          <p:cNvPr id="38" name="Rectangle à coins arrondis 9"/>
          <p:cNvSpPr>
            <a:spLocks noChangeArrowheads="1"/>
          </p:cNvSpPr>
          <p:nvPr/>
        </p:nvSpPr>
        <p:spPr bwMode="auto">
          <a:xfrm>
            <a:off x="0" y="-26988"/>
            <a:ext cx="9144002" cy="3994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Characterise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Ganymede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as a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planetary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object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and possible habitat</a:t>
            </a:r>
          </a:p>
        </p:txBody>
      </p:sp>
    </p:spTree>
    <p:extLst>
      <p:ext uri="{BB962C8B-B14F-4D97-AF65-F5344CB8AC3E}">
        <p14:creationId xmlns:p14="http://schemas.microsoft.com/office/powerpoint/2010/main" val="2441181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27"/>
          <p:cNvGrpSpPr>
            <a:grpSpLocks/>
          </p:cNvGrpSpPr>
          <p:nvPr/>
        </p:nvGrpSpPr>
        <p:grpSpPr bwMode="auto">
          <a:xfrm>
            <a:off x="323850" y="981075"/>
            <a:ext cx="6985000" cy="4762500"/>
            <a:chOff x="323528" y="980728"/>
            <a:chExt cx="6984776" cy="4763616"/>
          </a:xfrm>
        </p:grpSpPr>
        <p:pic>
          <p:nvPicPr>
            <p:cNvPr id="122967" name="Image 13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2078" y="980728"/>
              <a:ext cx="3436226" cy="4763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68" name="Image 17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7228" y="1052736"/>
              <a:ext cx="3024336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69" name="ZoneTexte 18"/>
            <p:cNvSpPr txBox="1">
              <a:spLocks noChangeArrowheads="1"/>
            </p:cNvSpPr>
            <p:nvPr/>
          </p:nvSpPr>
          <p:spPr bwMode="auto">
            <a:xfrm>
              <a:off x="378156" y="3068960"/>
              <a:ext cx="342248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1200">
                  <a:solidFill>
                    <a:srgbClr val="FFFFFF"/>
                  </a:solidFill>
                </a:rPr>
                <a:t>Dark terrain: ancient surface; furrow tectonics</a:t>
              </a:r>
            </a:p>
          </p:txBody>
        </p:sp>
        <p:sp>
          <p:nvSpPr>
            <p:cNvPr id="122970" name="ZoneTexte 124"/>
            <p:cNvSpPr txBox="1">
              <a:spLocks noChangeArrowheads="1"/>
            </p:cNvSpPr>
            <p:nvPr/>
          </p:nvSpPr>
          <p:spPr bwMode="auto">
            <a:xfrm>
              <a:off x="323528" y="5373216"/>
              <a:ext cx="353173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sz="1200">
                  <a:solidFill>
                    <a:srgbClr val="FFFFFF"/>
                  </a:solidFill>
                </a:rPr>
                <a:t>Bright terrain: Rift-like tectonism, icy volcanism</a:t>
              </a:r>
            </a:p>
          </p:txBody>
        </p:sp>
        <p:pic>
          <p:nvPicPr>
            <p:cNvPr id="122971" name="Image 26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9824" y="3429000"/>
              <a:ext cx="3059145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28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-76200"/>
            <a:ext cx="7772400" cy="152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800" smtClean="0">
                <a:ea typeface="MS PGothic" pitchFamily="34" charset="-128"/>
              </a:rPr>
              <a:t>Stability - resonnance</a:t>
            </a:r>
            <a:endParaRPr lang="fr-FR" smtClean="0">
              <a:ea typeface="MS PGothic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888" name="Rectangle 51"/>
          <p:cNvSpPr>
            <a:spLocks noChangeArrowheads="1"/>
          </p:cNvSpPr>
          <p:nvPr/>
        </p:nvSpPr>
        <p:spPr bwMode="auto">
          <a:xfrm>
            <a:off x="6934200" y="982663"/>
            <a:ext cx="2101850" cy="3382962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6948488" y="4508500"/>
            <a:ext cx="2087562" cy="1223963"/>
          </a:xfrm>
          <a:prstGeom prst="rect">
            <a:avLst/>
          </a:prstGeom>
          <a:solidFill>
            <a:srgbClr val="595959"/>
          </a:solidFill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84" name="ZoneTexte 183"/>
          <p:cNvSpPr txBox="1"/>
          <p:nvPr/>
        </p:nvSpPr>
        <p:spPr>
          <a:xfrm>
            <a:off x="6948488" y="4606925"/>
            <a:ext cx="2195512" cy="984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r-FR" sz="1600" dirty="0">
                <a:solidFill>
                  <a:srgbClr val="FFFFFF"/>
                </a:solidFill>
              </a:rPr>
              <a:t>Instrument Packages</a:t>
            </a:r>
          </a:p>
          <a:p>
            <a:pPr marL="285750" indent="-285750" eaLnBrk="0" hangingPunct="0">
              <a:buFont typeface="Wingdings" charset="2"/>
              <a:buChar char="Ø"/>
              <a:defRPr/>
            </a:pPr>
            <a:r>
              <a:rPr lang="fr-FR" sz="1400" dirty="0">
                <a:solidFill>
                  <a:srgbClr val="FFFFFF"/>
                </a:solidFill>
                <a:latin typeface="Trebuchet MS"/>
                <a:cs typeface="Trebuchet MS"/>
              </a:rPr>
              <a:t>Imaging</a:t>
            </a:r>
          </a:p>
          <a:p>
            <a:pPr marL="285750" indent="-285750" eaLnBrk="0" hangingPunct="0">
              <a:buFont typeface="Wingdings" charset="2"/>
              <a:buChar char="Ø"/>
              <a:defRPr/>
            </a:pPr>
            <a:r>
              <a:rPr lang="fr-FR" sz="14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Spectrometers</a:t>
            </a:r>
            <a:endParaRPr lang="fr-FR" sz="1400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285750" indent="-285750" eaLnBrk="0" hangingPunct="0">
              <a:buFont typeface="Wingdings" charset="2"/>
              <a:buChar char="Ø"/>
              <a:defRPr/>
            </a:pPr>
            <a:r>
              <a:rPr lang="fr-FR" sz="1400" dirty="0" err="1">
                <a:solidFill>
                  <a:srgbClr val="FFFFFF"/>
                </a:solidFill>
                <a:latin typeface="Trebuchet MS"/>
                <a:cs typeface="Trebuchet MS"/>
              </a:rPr>
              <a:t>Sounders</a:t>
            </a:r>
            <a:endParaRPr lang="fr-FR" sz="14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grpSp>
        <p:nvGrpSpPr>
          <p:cNvPr id="3" name="Grouper 12"/>
          <p:cNvGrpSpPr>
            <a:grpSpLocks/>
          </p:cNvGrpSpPr>
          <p:nvPr/>
        </p:nvGrpSpPr>
        <p:grpSpPr bwMode="auto">
          <a:xfrm>
            <a:off x="107950" y="1484313"/>
            <a:ext cx="6691313" cy="3889375"/>
            <a:chOff x="107504" y="1484784"/>
            <a:chExt cx="6692083" cy="3888432"/>
          </a:xfrm>
        </p:grpSpPr>
        <p:pic>
          <p:nvPicPr>
            <p:cNvPr id="122916" name="Image 8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39347" y="2141820"/>
              <a:ext cx="2160240" cy="2151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17" name="Image 6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39347" y="4293096"/>
              <a:ext cx="2160240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18" name="Image 7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39347" y="1484784"/>
              <a:ext cx="2160240" cy="1620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er 11"/>
            <p:cNvGrpSpPr>
              <a:grpSpLocks/>
            </p:cNvGrpSpPr>
            <p:nvPr/>
          </p:nvGrpSpPr>
          <p:grpSpPr bwMode="auto">
            <a:xfrm>
              <a:off x="107504" y="1484784"/>
              <a:ext cx="4604722" cy="3888432"/>
              <a:chOff x="107504" y="1484784"/>
              <a:chExt cx="4604722" cy="3888432"/>
            </a:xfrm>
          </p:grpSpPr>
          <p:grpSp>
            <p:nvGrpSpPr>
              <p:cNvPr id="7" name="Group 58"/>
              <p:cNvGrpSpPr>
                <a:grpSpLocks/>
              </p:cNvGrpSpPr>
              <p:nvPr/>
            </p:nvGrpSpPr>
            <p:grpSpPr bwMode="auto">
              <a:xfrm>
                <a:off x="107504" y="1484784"/>
                <a:ext cx="4604722" cy="3888432"/>
                <a:chOff x="1410" y="960"/>
                <a:chExt cx="2064" cy="1641"/>
              </a:xfrm>
            </p:grpSpPr>
            <p:sp>
              <p:nvSpPr>
                <p:cNvPr id="122935" name="Rectangle 39"/>
                <p:cNvSpPr>
                  <a:spLocks noChangeArrowheads="1"/>
                </p:cNvSpPr>
                <p:nvPr/>
              </p:nvSpPr>
              <p:spPr bwMode="auto">
                <a:xfrm>
                  <a:off x="1410" y="960"/>
                  <a:ext cx="2064" cy="164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r>
                    <a:rPr lang="fr-FR" sz="2400">
                      <a:solidFill>
                        <a:srgbClr val="000000"/>
                      </a:solidFill>
                      <a:latin typeface="Arial" pitchFamily="34" charset="0"/>
                    </a:rPr>
                    <a:t>G</a:t>
                  </a:r>
                </a:p>
              </p:txBody>
            </p:sp>
            <p:pic>
              <p:nvPicPr>
                <p:cNvPr id="122936" name="Picture 43" descr="Curve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1437" y="1079"/>
                  <a:ext cx="1989" cy="15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22921" name="Rectangle 2"/>
              <p:cNvSpPr>
                <a:spLocks noChangeArrowheads="1"/>
              </p:cNvSpPr>
              <p:nvPr/>
            </p:nvSpPr>
            <p:spPr bwMode="auto">
              <a:xfrm>
                <a:off x="750915" y="1988840"/>
                <a:ext cx="1224136" cy="2880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8" name="Grouper 41"/>
              <p:cNvGrpSpPr>
                <a:grpSpLocks/>
              </p:cNvGrpSpPr>
              <p:nvPr/>
            </p:nvGrpSpPr>
            <p:grpSpPr bwMode="auto">
              <a:xfrm>
                <a:off x="827584" y="1916832"/>
                <a:ext cx="2227587" cy="2808312"/>
                <a:chOff x="832245" y="1340768"/>
                <a:chExt cx="2227587" cy="2808312"/>
              </a:xfrm>
            </p:grpSpPr>
            <p:grpSp>
              <p:nvGrpSpPr>
                <p:cNvPr id="9" name="Grouper 39"/>
                <p:cNvGrpSpPr>
                  <a:grpSpLocks/>
                </p:cNvGrpSpPr>
                <p:nvPr/>
              </p:nvGrpSpPr>
              <p:grpSpPr bwMode="auto">
                <a:xfrm>
                  <a:off x="832245" y="1340768"/>
                  <a:ext cx="2227587" cy="2808312"/>
                  <a:chOff x="832245" y="1340768"/>
                  <a:chExt cx="2227587" cy="2808312"/>
                </a:xfrm>
              </p:grpSpPr>
              <p:cxnSp>
                <p:nvCxnSpPr>
                  <p:cNvPr id="122931" name="Connecteur droit 2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32245" y="3501008"/>
                    <a:ext cx="283371" cy="648072"/>
                  </a:xfrm>
                  <a:prstGeom prst="line">
                    <a:avLst/>
                  </a:prstGeom>
                  <a:noFill/>
                  <a:ln w="1524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22932" name="Connecteur droit 34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115616" y="2564904"/>
                    <a:ext cx="792088" cy="936104"/>
                  </a:xfrm>
                  <a:prstGeom prst="line">
                    <a:avLst/>
                  </a:prstGeom>
                  <a:noFill/>
                  <a:ln w="1270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22933" name="Connecteur droit 36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912365" y="1844824"/>
                    <a:ext cx="504056" cy="720080"/>
                  </a:xfrm>
                  <a:prstGeom prst="line">
                    <a:avLst/>
                  </a:prstGeom>
                  <a:noFill/>
                  <a:ln w="1524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22934" name="Connecteur droit 3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411760" y="1340768"/>
                    <a:ext cx="648072" cy="504056"/>
                  </a:xfrm>
                  <a:prstGeom prst="line">
                    <a:avLst/>
                  </a:prstGeom>
                  <a:noFill/>
                  <a:ln w="1524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</p:cxnSp>
            </p:grpSp>
            <p:sp>
              <p:nvSpPr>
                <p:cNvPr id="122930" name="Rectangle 40"/>
                <p:cNvSpPr>
                  <a:spLocks noChangeArrowheads="1"/>
                </p:cNvSpPr>
                <p:nvPr/>
              </p:nvSpPr>
              <p:spPr bwMode="auto">
                <a:xfrm>
                  <a:off x="2051720" y="1628800"/>
                  <a:ext cx="432048" cy="50405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fr-FR" sz="240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122923" name="Rectangle 64"/>
              <p:cNvSpPr>
                <a:spLocks noChangeArrowheads="1"/>
              </p:cNvSpPr>
              <p:nvPr/>
            </p:nvSpPr>
            <p:spPr bwMode="auto">
              <a:xfrm>
                <a:off x="1763688" y="1916832"/>
                <a:ext cx="144016" cy="2880320"/>
              </a:xfrm>
              <a:prstGeom prst="rect">
                <a:avLst/>
              </a:prstGeom>
              <a:solidFill>
                <a:schemeClr val="bg2">
                  <a:alpha val="56862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400">
                  <a:solidFill>
                    <a:srgbClr val="D9D9D9"/>
                  </a:solidFill>
                  <a:latin typeface="Arial" pitchFamily="34" charset="0"/>
                </a:endParaRPr>
              </a:p>
            </p:txBody>
          </p:sp>
          <p:sp>
            <p:nvSpPr>
              <p:cNvPr id="122924" name="Rectangle 163"/>
              <p:cNvSpPr>
                <a:spLocks noChangeArrowheads="1"/>
              </p:cNvSpPr>
              <p:nvPr/>
            </p:nvSpPr>
            <p:spPr bwMode="auto">
              <a:xfrm>
                <a:off x="2843808" y="1916832"/>
                <a:ext cx="144016" cy="2880320"/>
              </a:xfrm>
              <a:prstGeom prst="rect">
                <a:avLst/>
              </a:prstGeom>
              <a:solidFill>
                <a:schemeClr val="bg2">
                  <a:alpha val="56862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400">
                  <a:solidFill>
                    <a:srgbClr val="D9D9D9"/>
                  </a:solidFill>
                  <a:latin typeface="Arial" pitchFamily="34" charset="0"/>
                </a:endParaRPr>
              </a:p>
            </p:txBody>
          </p:sp>
          <p:sp>
            <p:nvSpPr>
              <p:cNvPr id="122925" name="Rectangle 181"/>
              <p:cNvSpPr>
                <a:spLocks noChangeArrowheads="1"/>
              </p:cNvSpPr>
              <p:nvPr/>
            </p:nvSpPr>
            <p:spPr bwMode="auto">
              <a:xfrm>
                <a:off x="3707904" y="1916832"/>
                <a:ext cx="144016" cy="2880320"/>
              </a:xfrm>
              <a:prstGeom prst="rect">
                <a:avLst/>
              </a:prstGeom>
              <a:solidFill>
                <a:schemeClr val="bg2">
                  <a:alpha val="56862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400">
                  <a:solidFill>
                    <a:srgbClr val="D9D9D9"/>
                  </a:solidFill>
                  <a:latin typeface="Arial" pitchFamily="34" charset="0"/>
                </a:endParaRPr>
              </a:p>
            </p:txBody>
          </p:sp>
          <p:sp>
            <p:nvSpPr>
              <p:cNvPr id="122926" name="ZoneTexte 9"/>
              <p:cNvSpPr txBox="1">
                <a:spLocks noChangeArrowheads="1"/>
              </p:cNvSpPr>
              <p:nvPr/>
            </p:nvSpPr>
            <p:spPr bwMode="auto">
              <a:xfrm>
                <a:off x="1187624" y="1484784"/>
                <a:ext cx="241604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1400">
                    <a:solidFill>
                      <a:srgbClr val="000000"/>
                    </a:solidFill>
                  </a:rPr>
                  <a:t>Ganymede surface mapping</a:t>
                </a:r>
              </a:p>
            </p:txBody>
          </p:sp>
          <p:sp>
            <p:nvSpPr>
              <p:cNvPr id="122927" name="ZoneTexte 1"/>
              <p:cNvSpPr txBox="1">
                <a:spLocks noChangeArrowheads="1"/>
              </p:cNvSpPr>
              <p:nvPr/>
            </p:nvSpPr>
            <p:spPr bwMode="auto">
              <a:xfrm>
                <a:off x="1043608" y="4365104"/>
                <a:ext cx="67075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1200">
                    <a:solidFill>
                      <a:srgbClr val="000000"/>
                    </a:solidFill>
                  </a:rPr>
                  <a:t>Galileo</a:t>
                </a:r>
              </a:p>
            </p:txBody>
          </p:sp>
          <p:sp>
            <p:nvSpPr>
              <p:cNvPr id="122928" name="Ellipse 22"/>
              <p:cNvSpPr>
                <a:spLocks noChangeArrowheads="1"/>
              </p:cNvSpPr>
              <p:nvPr/>
            </p:nvSpPr>
            <p:spPr bwMode="auto">
              <a:xfrm>
                <a:off x="755576" y="4581128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fr-FR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10" name="Grouper 42"/>
          <p:cNvGrpSpPr>
            <a:grpSpLocks/>
          </p:cNvGrpSpPr>
          <p:nvPr/>
        </p:nvGrpSpPr>
        <p:grpSpPr bwMode="auto">
          <a:xfrm>
            <a:off x="1763713" y="2205038"/>
            <a:ext cx="3168650" cy="2663825"/>
            <a:chOff x="1835696" y="2204864"/>
            <a:chExt cx="3168352" cy="2664296"/>
          </a:xfrm>
        </p:grpSpPr>
        <p:cxnSp>
          <p:nvCxnSpPr>
            <p:cNvPr id="122913" name="Connecteur droit 21"/>
            <p:cNvCxnSpPr>
              <a:cxnSpLocks noChangeShapeType="1"/>
            </p:cNvCxnSpPr>
            <p:nvPr/>
          </p:nvCxnSpPr>
          <p:spPr bwMode="auto">
            <a:xfrm flipH="1">
              <a:off x="3851920" y="2204864"/>
              <a:ext cx="1152128" cy="7200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</p:spPr>
        </p:cxnSp>
        <p:cxnSp>
          <p:nvCxnSpPr>
            <p:cNvPr id="122914" name="Connecteur droit 160"/>
            <p:cNvCxnSpPr>
              <a:cxnSpLocks noChangeShapeType="1"/>
            </p:cNvCxnSpPr>
            <p:nvPr/>
          </p:nvCxnSpPr>
          <p:spPr bwMode="auto">
            <a:xfrm>
              <a:off x="2987824" y="3429000"/>
              <a:ext cx="2016224" cy="2160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22915" name="Connecteur droit 161"/>
            <p:cNvCxnSpPr>
              <a:cxnSpLocks noChangeShapeType="1"/>
            </p:cNvCxnSpPr>
            <p:nvPr/>
          </p:nvCxnSpPr>
          <p:spPr bwMode="auto">
            <a:xfrm flipH="1" flipV="1">
              <a:off x="1835696" y="4293096"/>
              <a:ext cx="3168352" cy="57606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</p:spPr>
        </p:cxnSp>
      </p:grpSp>
      <p:grpSp>
        <p:nvGrpSpPr>
          <p:cNvPr id="12" name="Grouper 5"/>
          <p:cNvGrpSpPr>
            <a:grpSpLocks/>
          </p:cNvGrpSpPr>
          <p:nvPr/>
        </p:nvGrpSpPr>
        <p:grpSpPr bwMode="auto">
          <a:xfrm>
            <a:off x="704850" y="1916113"/>
            <a:ext cx="2498725" cy="2881312"/>
            <a:chOff x="704769" y="1916832"/>
            <a:chExt cx="2499079" cy="2880320"/>
          </a:xfrm>
        </p:grpSpPr>
        <p:grpSp>
          <p:nvGrpSpPr>
            <p:cNvPr id="13" name="Grouper 19"/>
            <p:cNvGrpSpPr>
              <a:grpSpLocks/>
            </p:cNvGrpSpPr>
            <p:nvPr/>
          </p:nvGrpSpPr>
          <p:grpSpPr bwMode="auto">
            <a:xfrm>
              <a:off x="755576" y="1916832"/>
              <a:ext cx="2448272" cy="2880320"/>
              <a:chOff x="832245" y="1484784"/>
              <a:chExt cx="2448272" cy="2880320"/>
            </a:xfrm>
          </p:grpSpPr>
          <p:grpSp>
            <p:nvGrpSpPr>
              <p:cNvPr id="14" name="Grouper 97"/>
              <p:cNvGrpSpPr>
                <a:grpSpLocks/>
              </p:cNvGrpSpPr>
              <p:nvPr/>
            </p:nvGrpSpPr>
            <p:grpSpPr bwMode="auto">
              <a:xfrm>
                <a:off x="832245" y="1484784"/>
                <a:ext cx="2232248" cy="2880320"/>
                <a:chOff x="827584" y="1340768"/>
                <a:chExt cx="2232248" cy="2880320"/>
              </a:xfrm>
            </p:grpSpPr>
            <p:cxnSp>
              <p:nvCxnSpPr>
                <p:cNvPr id="122909" name="Connecteur droit 98"/>
                <p:cNvCxnSpPr>
                  <a:cxnSpLocks noChangeShapeType="1"/>
                </p:cNvCxnSpPr>
                <p:nvPr/>
              </p:nvCxnSpPr>
              <p:spPr bwMode="auto">
                <a:xfrm flipV="1">
                  <a:off x="827584" y="3501008"/>
                  <a:ext cx="288032" cy="720080"/>
                </a:xfrm>
                <a:prstGeom prst="line">
                  <a:avLst/>
                </a:prstGeom>
                <a:noFill/>
                <a:ln w="50800">
                  <a:solidFill>
                    <a:srgbClr val="00CC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22910" name="Connecteur droit 109"/>
                <p:cNvCxnSpPr>
                  <a:cxnSpLocks noChangeShapeType="1"/>
                </p:cNvCxnSpPr>
                <p:nvPr/>
              </p:nvCxnSpPr>
              <p:spPr bwMode="auto">
                <a:xfrm flipV="1">
                  <a:off x="1115616" y="2564904"/>
                  <a:ext cx="792088" cy="936104"/>
                </a:xfrm>
                <a:prstGeom prst="line">
                  <a:avLst/>
                </a:prstGeom>
                <a:noFill/>
                <a:ln w="50800">
                  <a:solidFill>
                    <a:srgbClr val="00CC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22911" name="Connecteur droit 125"/>
                <p:cNvCxnSpPr>
                  <a:cxnSpLocks noChangeShapeType="1"/>
                </p:cNvCxnSpPr>
                <p:nvPr/>
              </p:nvCxnSpPr>
              <p:spPr bwMode="auto">
                <a:xfrm flipV="1">
                  <a:off x="1907704" y="1844824"/>
                  <a:ext cx="504056" cy="720080"/>
                </a:xfrm>
                <a:prstGeom prst="line">
                  <a:avLst/>
                </a:prstGeom>
                <a:noFill/>
                <a:ln w="50800">
                  <a:solidFill>
                    <a:srgbClr val="00CC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22912" name="Connecteur droit 126"/>
                <p:cNvCxnSpPr>
                  <a:cxnSpLocks noChangeShapeType="1"/>
                </p:cNvCxnSpPr>
                <p:nvPr/>
              </p:nvCxnSpPr>
              <p:spPr bwMode="auto">
                <a:xfrm flipV="1">
                  <a:off x="2411760" y="1340768"/>
                  <a:ext cx="648072" cy="504056"/>
                </a:xfrm>
                <a:prstGeom prst="line">
                  <a:avLst/>
                </a:prstGeom>
                <a:noFill/>
                <a:ln w="50800">
                  <a:solidFill>
                    <a:srgbClr val="00CC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122906" name="Connecteur droit avec flèche 46"/>
              <p:cNvCxnSpPr>
                <a:cxnSpLocks noChangeShapeType="1"/>
              </p:cNvCxnSpPr>
              <p:nvPr/>
            </p:nvCxnSpPr>
            <p:spPr bwMode="auto">
              <a:xfrm flipV="1">
                <a:off x="3280517" y="1484784"/>
                <a:ext cx="0" cy="1080120"/>
              </a:xfrm>
              <a:prstGeom prst="straightConnector1">
                <a:avLst/>
              </a:prstGeom>
              <a:noFill/>
              <a:ln w="38100">
                <a:solidFill>
                  <a:srgbClr val="00CC00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22907" name="Connecteur droit avec flèche 128"/>
              <p:cNvCxnSpPr>
                <a:cxnSpLocks noChangeShapeType="1"/>
              </p:cNvCxnSpPr>
              <p:nvPr/>
            </p:nvCxnSpPr>
            <p:spPr bwMode="auto">
              <a:xfrm flipV="1">
                <a:off x="2128389" y="2564904"/>
                <a:ext cx="0" cy="1080120"/>
              </a:xfrm>
              <a:prstGeom prst="straightConnector1">
                <a:avLst/>
              </a:prstGeom>
              <a:noFill/>
              <a:ln w="38100">
                <a:solidFill>
                  <a:srgbClr val="00CC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122908" name="ZoneTexte 47"/>
              <p:cNvSpPr txBox="1">
                <a:spLocks noChangeArrowheads="1"/>
              </p:cNvSpPr>
              <p:nvPr/>
            </p:nvSpPr>
            <p:spPr bwMode="auto">
              <a:xfrm>
                <a:off x="2344413" y="2247255"/>
                <a:ext cx="792088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fr-FR" sz="2400" b="1">
                    <a:solidFill>
                      <a:srgbClr val="00CC00"/>
                    </a:solidFill>
                    <a:latin typeface="Arial" pitchFamily="34" charset="0"/>
                  </a:rPr>
                  <a:t>x 50</a:t>
                </a:r>
              </a:p>
            </p:txBody>
          </p:sp>
        </p:grpSp>
        <p:sp>
          <p:nvSpPr>
            <p:cNvPr id="122904" name="ZoneTexte 133"/>
            <p:cNvSpPr txBox="1">
              <a:spLocks noChangeArrowheads="1"/>
            </p:cNvSpPr>
            <p:nvPr/>
          </p:nvSpPr>
          <p:spPr bwMode="auto">
            <a:xfrm>
              <a:off x="704769" y="3340329"/>
              <a:ext cx="713758" cy="307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fr-FR" sz="1400" b="1" dirty="0" smtClean="0">
                  <a:solidFill>
                    <a:srgbClr val="00CC00"/>
                  </a:solidFill>
                </a:rPr>
                <a:t>JUICE</a:t>
              </a:r>
              <a:endParaRPr lang="fr-FR" sz="1400" b="1" dirty="0">
                <a:solidFill>
                  <a:srgbClr val="00CC00"/>
                </a:solidFill>
              </a:endParaRPr>
            </a:p>
          </p:txBody>
        </p:sp>
      </p:grpSp>
      <p:sp>
        <p:nvSpPr>
          <p:cNvPr id="122901" name="Rectangle 20"/>
          <p:cNvSpPr>
            <a:spLocks noChangeArrowheads="1"/>
          </p:cNvSpPr>
          <p:nvPr/>
        </p:nvSpPr>
        <p:spPr bwMode="auto">
          <a:xfrm>
            <a:off x="107950" y="998538"/>
            <a:ext cx="6696075" cy="473392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75463" y="908050"/>
            <a:ext cx="2233612" cy="33861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r-FR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Measurements</a:t>
            </a:r>
            <a:endParaRPr lang="fr-FR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285750" indent="-285750" eaLnBrk="0" hangingPunct="0">
              <a:buFont typeface="Wingdings" charset="2"/>
              <a:buChar char="Ø"/>
              <a:defRPr/>
            </a:pPr>
            <a:r>
              <a:rPr lang="fr-FR" sz="1400" dirty="0">
                <a:solidFill>
                  <a:srgbClr val="FFFFFF"/>
                </a:solidFill>
                <a:latin typeface="Trebuchet MS"/>
                <a:cs typeface="Trebuchet MS"/>
              </a:rPr>
              <a:t>Global </a:t>
            </a:r>
            <a:r>
              <a:rPr lang="fr-FR" sz="1400" dirty="0" err="1">
                <a:solidFill>
                  <a:srgbClr val="FFFFFF"/>
                </a:solidFill>
                <a:latin typeface="Trebuchet MS"/>
                <a:cs typeface="Trebuchet MS"/>
              </a:rPr>
              <a:t>imaging</a:t>
            </a:r>
            <a:r>
              <a:rPr lang="fr-FR" sz="14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fr-FR" sz="1400" dirty="0" err="1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lang="fr-FR" sz="1400" dirty="0">
                <a:solidFill>
                  <a:srgbClr val="FFFFFF"/>
                </a:solidFill>
                <a:latin typeface="Trebuchet MS"/>
                <a:cs typeface="Trebuchet MS"/>
              </a:rPr>
              <a:t> 200-400 m/px </a:t>
            </a:r>
          </a:p>
          <a:p>
            <a:pPr marL="285750" indent="-285750" eaLnBrk="0" hangingPunct="0">
              <a:buFont typeface="Wingdings" charset="2"/>
              <a:buChar char="Ø"/>
              <a:defRPr/>
            </a:pPr>
            <a:endParaRPr lang="fr-FR" sz="1400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285750" indent="-285750" eaLnBrk="0" hangingPunct="0">
              <a:buFont typeface="Wingdings" charset="2"/>
              <a:buChar char="Ø"/>
              <a:defRPr/>
            </a:pPr>
            <a:r>
              <a:rPr lang="fr-FR" sz="1400" dirty="0">
                <a:solidFill>
                  <a:srgbClr val="FFFFFF"/>
                </a:solidFill>
                <a:latin typeface="Trebuchet MS"/>
                <a:cs typeface="Trebuchet MS"/>
              </a:rPr>
              <a:t>High </a:t>
            </a:r>
            <a:r>
              <a:rPr lang="fr-FR" sz="1400" dirty="0" err="1">
                <a:solidFill>
                  <a:srgbClr val="FFFFFF"/>
                </a:solidFill>
                <a:latin typeface="Trebuchet MS"/>
                <a:cs typeface="Trebuchet MS"/>
              </a:rPr>
              <a:t>Resolution</a:t>
            </a:r>
            <a:r>
              <a:rPr lang="fr-FR" sz="14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fr-FR" sz="1400" dirty="0" err="1">
                <a:solidFill>
                  <a:srgbClr val="FFFFFF"/>
                </a:solidFill>
                <a:latin typeface="Trebuchet MS"/>
                <a:cs typeface="Trebuchet MS"/>
              </a:rPr>
              <a:t>target</a:t>
            </a:r>
            <a:r>
              <a:rPr lang="fr-FR" sz="1400" dirty="0">
                <a:solidFill>
                  <a:srgbClr val="FFFFFF"/>
                </a:solidFill>
                <a:latin typeface="Trebuchet MS"/>
                <a:cs typeface="Trebuchet MS"/>
              </a:rPr>
              <a:t> areas</a:t>
            </a:r>
          </a:p>
          <a:p>
            <a:pPr marL="285750" indent="-285750" eaLnBrk="0" hangingPunct="0">
              <a:buFont typeface="Wingdings" charset="2"/>
              <a:buChar char="Ø"/>
              <a:defRPr/>
            </a:pPr>
            <a:endParaRPr lang="fr-FR" sz="1400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285750" indent="-285750" eaLnBrk="0" hangingPunct="0">
              <a:buFont typeface="Wingdings" charset="2"/>
              <a:buChar char="Ø"/>
              <a:defRPr/>
            </a:pPr>
            <a:r>
              <a:rPr lang="fr-FR" sz="1400" dirty="0" err="1">
                <a:solidFill>
                  <a:srgbClr val="FFFFFF"/>
                </a:solidFill>
                <a:latin typeface="Trebuchet MS"/>
                <a:cs typeface="Trebuchet MS"/>
              </a:rPr>
              <a:t>Topography</a:t>
            </a:r>
            <a:r>
              <a:rPr lang="fr-FR" sz="1400" dirty="0">
                <a:solidFill>
                  <a:srgbClr val="FFFFFF"/>
                </a:solidFill>
                <a:latin typeface="Trebuchet MS"/>
                <a:cs typeface="Trebuchet MS"/>
              </a:rPr>
              <a:t>/</a:t>
            </a:r>
          </a:p>
          <a:p>
            <a:pPr marL="285750" indent="-285750" eaLnBrk="0" hangingPunct="0">
              <a:defRPr/>
            </a:pPr>
            <a:r>
              <a:rPr lang="fr-FR" sz="1400" dirty="0">
                <a:solidFill>
                  <a:srgbClr val="FFFFFF"/>
                </a:solidFill>
                <a:latin typeface="Trebuchet MS"/>
                <a:cs typeface="Trebuchet MS"/>
              </a:rPr>
              <a:t>      </a:t>
            </a:r>
            <a:r>
              <a:rPr lang="fr-FR" sz="1400" dirty="0" err="1">
                <a:solidFill>
                  <a:srgbClr val="FFFFFF"/>
                </a:solidFill>
                <a:latin typeface="Trebuchet MS"/>
                <a:cs typeface="Trebuchet MS"/>
              </a:rPr>
              <a:t>morphology</a:t>
            </a:r>
            <a:endParaRPr lang="fr-FR" sz="1400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285750" indent="-285750" eaLnBrk="0" hangingPunct="0">
              <a:buFont typeface="Wingdings" charset="2"/>
              <a:buChar char="Ø"/>
              <a:defRPr/>
            </a:pPr>
            <a:endParaRPr lang="fr-FR" sz="1400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285750" indent="-285750" eaLnBrk="0" hangingPunct="0">
              <a:buFont typeface="Wingdings" charset="2"/>
              <a:buChar char="Ø"/>
              <a:defRPr/>
            </a:pPr>
            <a:r>
              <a:rPr lang="fr-FR" sz="1400" dirty="0" err="1">
                <a:solidFill>
                  <a:srgbClr val="FFFFFF"/>
                </a:solidFill>
                <a:latin typeface="Trebuchet MS"/>
                <a:cs typeface="Trebuchet MS"/>
              </a:rPr>
              <a:t>Subsurface</a:t>
            </a:r>
            <a:r>
              <a:rPr lang="fr-FR" sz="1400" dirty="0">
                <a:solidFill>
                  <a:srgbClr val="FFFFFF"/>
                </a:solidFill>
                <a:latin typeface="Trebuchet MS"/>
                <a:cs typeface="Trebuchet MS"/>
              </a:rPr>
              <a:t> exploration </a:t>
            </a:r>
          </a:p>
          <a:p>
            <a:pPr eaLnBrk="0" hangingPunct="0">
              <a:defRPr/>
            </a:pPr>
            <a:endParaRPr lang="fr-FR" sz="1400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285750" indent="-285750" eaLnBrk="0" hangingPunct="0">
              <a:buFont typeface="Wingdings" charset="2"/>
              <a:buChar char="Ø"/>
              <a:defRPr/>
            </a:pPr>
            <a:r>
              <a:rPr lang="fr-FR" sz="1400" dirty="0" err="1">
                <a:solidFill>
                  <a:srgbClr val="FFFFFF"/>
                </a:solidFill>
                <a:latin typeface="Trebuchet MS"/>
                <a:cs typeface="Trebuchet MS"/>
              </a:rPr>
              <a:t>Compositional</a:t>
            </a:r>
            <a:r>
              <a:rPr lang="fr-FR" sz="14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relationships</a:t>
            </a:r>
            <a:endParaRPr lang="fr-FR" sz="14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52400" y="6048633"/>
            <a:ext cx="8709290" cy="65696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93" name="Image 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7962" y="6158729"/>
            <a:ext cx="8611008" cy="508399"/>
          </a:xfrm>
          <a:prstGeom prst="rect">
            <a:avLst/>
          </a:prstGeom>
        </p:spPr>
      </p:pic>
      <p:sp>
        <p:nvSpPr>
          <p:cNvPr id="56" name="TextBox 17"/>
          <p:cNvSpPr txBox="1">
            <a:spLocks noChangeArrowheads="1"/>
          </p:cNvSpPr>
          <p:nvPr/>
        </p:nvSpPr>
        <p:spPr bwMode="auto">
          <a:xfrm>
            <a:off x="107950" y="463550"/>
            <a:ext cx="8928100" cy="369332"/>
          </a:xfrm>
          <a:prstGeom prst="rect">
            <a:avLst/>
          </a:prstGeom>
          <a:solidFill>
            <a:srgbClr val="595959"/>
          </a:solidFill>
          <a:ln w="19050" cmpd="sng">
            <a:solidFill>
              <a:srgbClr val="FFFF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3. Formation of surface features and search for past and present activity</a:t>
            </a:r>
          </a:p>
        </p:txBody>
      </p:sp>
      <p:sp>
        <p:nvSpPr>
          <p:cNvPr id="57" name="Rectangle à coins arrondis 9"/>
          <p:cNvSpPr>
            <a:spLocks noChangeArrowheads="1"/>
          </p:cNvSpPr>
          <p:nvPr/>
        </p:nvSpPr>
        <p:spPr bwMode="auto">
          <a:xfrm>
            <a:off x="0" y="-26988"/>
            <a:ext cx="9144002" cy="3994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Characterise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Ganymede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as a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planetary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object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and possible habitat</a:t>
            </a:r>
          </a:p>
        </p:txBody>
      </p:sp>
    </p:spTree>
    <p:extLst>
      <p:ext uri="{BB962C8B-B14F-4D97-AF65-F5344CB8AC3E}">
        <p14:creationId xmlns:p14="http://schemas.microsoft.com/office/powerpoint/2010/main" val="187719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6143091"/>
            <a:ext cx="9144000" cy="65563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3316" name="Rectangle 27"/>
          <p:cNvSpPr>
            <a:spLocks noChangeArrowheads="1"/>
          </p:cNvSpPr>
          <p:nvPr/>
        </p:nvSpPr>
        <p:spPr bwMode="auto">
          <a:xfrm>
            <a:off x="4962525" y="803275"/>
            <a:ext cx="3941763" cy="338138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t"/>
            <a:r>
              <a:rPr lang="en-GB" sz="1600" smtClean="0">
                <a:solidFill>
                  <a:srgbClr val="FFFFFF"/>
                </a:solidFill>
                <a:latin typeface="Gill Sans MT" pitchFamily="34" charset="0"/>
              </a:rPr>
              <a:t>Sources and sinks of atmosphere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Gill Sans MT" pitchFamily="34" charset="0"/>
            </a:endParaRPr>
          </a:p>
        </p:txBody>
      </p:sp>
      <p:pic>
        <p:nvPicPr>
          <p:cNvPr id="5129" name="Picture 2" descr="C:\Users\ejb10\Desktop\EJSM\Workshops\ESRIN_Meeting_April2008\Workshop\Ganymede.jpg"/>
          <p:cNvPicPr>
            <a:picLocks noChangeAspect="1" noChangeArrowheads="1"/>
          </p:cNvPicPr>
          <p:nvPr/>
        </p:nvPicPr>
        <p:blipFill>
          <a:blip r:embed="rId2" cstate="print"/>
          <a:srcRect l="6042" t="6519" r="4758" b="21773"/>
          <a:stretch>
            <a:fillRect/>
          </a:stretch>
        </p:blipFill>
        <p:spPr bwMode="auto">
          <a:xfrm>
            <a:off x="4947907" y="1166737"/>
            <a:ext cx="3973513" cy="378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Rectangle 82"/>
          <p:cNvSpPr>
            <a:spLocks noChangeArrowheads="1"/>
          </p:cNvSpPr>
          <p:nvPr/>
        </p:nvSpPr>
        <p:spPr bwMode="auto">
          <a:xfrm>
            <a:off x="5002213" y="809625"/>
            <a:ext cx="3914775" cy="338138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t"/>
            <a:r>
              <a:rPr lang="en-GB" sz="1600" smtClean="0">
                <a:solidFill>
                  <a:srgbClr val="FFFFFF"/>
                </a:solidFill>
                <a:latin typeface="Gill Sans MT" pitchFamily="34" charset="0"/>
              </a:rPr>
              <a:t>Coupling to Jupiter’s magnetosphere</a:t>
            </a:r>
            <a:endParaRPr lang="en-GB" sz="1600" smtClean="0">
              <a:solidFill>
                <a:srgbClr val="FFFF00"/>
              </a:solidFill>
              <a:latin typeface="Gill Sans MT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43475" y="790575"/>
            <a:ext cx="3959225" cy="41624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Gill Sans MT" pitchFamily="34" charset="0"/>
            </a:endParaRPr>
          </a:p>
        </p:txBody>
      </p:sp>
      <p:pic>
        <p:nvPicPr>
          <p:cNvPr id="13330" name="Image 2"/>
          <p:cNvPicPr>
            <a:picLocks noChangeAspect="1"/>
          </p:cNvPicPr>
          <p:nvPr/>
        </p:nvPicPr>
        <p:blipFill>
          <a:blip r:embed="rId3" cstate="print"/>
          <a:srcRect t="41074" r="177" b="46878"/>
          <a:stretch>
            <a:fillRect/>
          </a:stretch>
        </p:blipFill>
        <p:spPr bwMode="auto">
          <a:xfrm>
            <a:off x="0" y="6176428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6385455" y="5056694"/>
            <a:ext cx="2517245" cy="10271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385455" y="5129718"/>
            <a:ext cx="26696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0" hangingPunct="0">
              <a:buFont typeface="Wingdings" charset="2"/>
              <a:buChar char="Ø"/>
              <a:defRPr/>
            </a:pPr>
            <a:r>
              <a:rPr lang="fr-FR" sz="1400" dirty="0" smtClean="0">
                <a:solidFill>
                  <a:srgbClr val="FFFFFF"/>
                </a:solidFill>
                <a:latin typeface="Trebuchet MS"/>
                <a:cs typeface="Trebuchet MS"/>
              </a:rPr>
              <a:t>In situ Fields and </a:t>
            </a:r>
            <a:r>
              <a:rPr lang="fr-FR" sz="1400" dirty="0" err="1" smtClean="0">
                <a:solidFill>
                  <a:srgbClr val="FFFFFF"/>
                </a:solidFill>
                <a:latin typeface="Trebuchet MS"/>
                <a:cs typeface="Trebuchet MS"/>
              </a:rPr>
              <a:t>Particles</a:t>
            </a:r>
            <a:endParaRPr lang="fr-FR" sz="1400" dirty="0" smtClean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285750" indent="-285750" eaLnBrk="0" hangingPunct="0">
              <a:buFont typeface="Wingdings" charset="2"/>
              <a:buChar char="Ø"/>
              <a:defRPr/>
            </a:pPr>
            <a:r>
              <a:rPr lang="fr-FR" sz="1400" dirty="0" smtClean="0">
                <a:solidFill>
                  <a:srgbClr val="FFFFFF"/>
                </a:solidFill>
                <a:latin typeface="Trebuchet MS"/>
                <a:cs typeface="Trebuchet MS"/>
              </a:rPr>
              <a:t>Imaging</a:t>
            </a:r>
            <a:endParaRPr lang="fr-FR" sz="1400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285750" indent="-285750" eaLnBrk="0" hangingPunct="0">
              <a:buFont typeface="Wingdings" charset="2"/>
              <a:buChar char="Ø"/>
              <a:defRPr/>
            </a:pPr>
            <a:r>
              <a:rPr lang="fr-FR" sz="1400" dirty="0" err="1">
                <a:solidFill>
                  <a:srgbClr val="FFFFFF"/>
                </a:solidFill>
                <a:latin typeface="Trebuchet MS"/>
                <a:cs typeface="Trebuchet MS"/>
              </a:rPr>
              <a:t>Spectroscopy</a:t>
            </a:r>
            <a:endParaRPr lang="fr-FR" sz="1400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285750" indent="-285750" eaLnBrk="0" hangingPunct="0">
              <a:buFont typeface="Wingdings" charset="2"/>
              <a:buChar char="Ø"/>
              <a:defRPr/>
            </a:pPr>
            <a:r>
              <a:rPr lang="fr-FR" sz="1400" dirty="0" smtClean="0">
                <a:solidFill>
                  <a:srgbClr val="FFFFFF"/>
                </a:solidFill>
                <a:latin typeface="Trebuchet MS"/>
                <a:cs typeface="Trebuchet MS"/>
              </a:rPr>
              <a:t>Radio science</a:t>
            </a:r>
            <a:endParaRPr lang="fr-FR" sz="1400" dirty="0">
              <a:solidFill>
                <a:srgbClr val="FFFFFF"/>
              </a:solidFill>
              <a:latin typeface="Trebuchet MS"/>
              <a:cs typeface="Trebuchet MS"/>
            </a:endParaRPr>
          </a:p>
        </p:txBody>
      </p:sp>
      <p:pic>
        <p:nvPicPr>
          <p:cNvPr id="28" name="Picture 17" descr="Ganymede induction.png"/>
          <p:cNvPicPr>
            <a:picLocks noChangeAspect="1"/>
          </p:cNvPicPr>
          <p:nvPr/>
        </p:nvPicPr>
        <p:blipFill>
          <a:blip r:embed="rId4" cstate="print"/>
          <a:srcRect l="7124" t="20963" r="51595" b="30161"/>
          <a:stretch>
            <a:fillRect/>
          </a:stretch>
        </p:blipFill>
        <p:spPr bwMode="auto">
          <a:xfrm>
            <a:off x="388938" y="1104900"/>
            <a:ext cx="425767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8" descr="Ganymede induction.png"/>
          <p:cNvPicPr>
            <a:picLocks noChangeAspect="1"/>
          </p:cNvPicPr>
          <p:nvPr/>
        </p:nvPicPr>
        <p:blipFill>
          <a:blip r:embed="rId4" cstate="print"/>
          <a:srcRect l="52374" t="20332" r="6483" b="29710"/>
          <a:stretch>
            <a:fillRect/>
          </a:stretch>
        </p:blipFill>
        <p:spPr bwMode="auto">
          <a:xfrm>
            <a:off x="393701" y="1159934"/>
            <a:ext cx="4267200" cy="3802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8" descr="Ganymede_Mag_Fiel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938" y="1150938"/>
            <a:ext cx="4252913" cy="38115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grpSp>
        <p:nvGrpSpPr>
          <p:cNvPr id="2" name="Grouper 1"/>
          <p:cNvGrpSpPr/>
          <p:nvPr/>
        </p:nvGrpSpPr>
        <p:grpSpPr>
          <a:xfrm>
            <a:off x="669925" y="1806575"/>
            <a:ext cx="2800350" cy="3535363"/>
            <a:chOff x="669925" y="1806575"/>
            <a:chExt cx="2800350" cy="3535363"/>
          </a:xfrm>
        </p:grpSpPr>
        <p:sp>
          <p:nvSpPr>
            <p:cNvPr id="23" name="Oval 19"/>
            <p:cNvSpPr/>
            <p:nvPr/>
          </p:nvSpPr>
          <p:spPr>
            <a:xfrm>
              <a:off x="1555750" y="2152650"/>
              <a:ext cx="1914525" cy="19621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Gill Sans MT" pitchFamily="34" charset="0"/>
              </a:endParaRPr>
            </a:p>
          </p:txBody>
        </p:sp>
        <p:sp>
          <p:nvSpPr>
            <p:cNvPr id="24" name="Oval 20"/>
            <p:cNvSpPr/>
            <p:nvPr/>
          </p:nvSpPr>
          <p:spPr>
            <a:xfrm rot="7680000">
              <a:off x="286543" y="2189957"/>
              <a:ext cx="3535363" cy="276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Gill Sans MT" pitchFamily="34" charset="0"/>
              </a:endParaRPr>
            </a:p>
          </p:txBody>
        </p:sp>
      </p:grpSp>
      <p:sp>
        <p:nvSpPr>
          <p:cNvPr id="13325" name="Rectangle 27"/>
          <p:cNvSpPr>
            <a:spLocks noChangeArrowheads="1"/>
          </p:cNvSpPr>
          <p:nvPr/>
        </p:nvSpPr>
        <p:spPr bwMode="auto">
          <a:xfrm>
            <a:off x="393700" y="812800"/>
            <a:ext cx="4252914" cy="338138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t"/>
            <a:r>
              <a:rPr lang="en-GB" sz="1600" smtClean="0">
                <a:solidFill>
                  <a:srgbClr val="FFFFFF"/>
                </a:solidFill>
                <a:latin typeface="Gill Sans MT" pitchFamily="34" charset="0"/>
              </a:rPr>
              <a:t>Dipole magnetic field and mini-magnetosphere</a:t>
            </a:r>
            <a:endParaRPr lang="en-GB" sz="1600" smtClean="0">
              <a:solidFill>
                <a:srgbClr val="FFFF00"/>
              </a:solidFill>
              <a:latin typeface="Gill Sans MT" pitchFamily="34" charset="0"/>
            </a:endParaRPr>
          </a:p>
        </p:txBody>
      </p:sp>
      <p:pic>
        <p:nvPicPr>
          <p:cNvPr id="13329" name="Image 2"/>
          <p:cNvPicPr>
            <a:picLocks noChangeAspect="1"/>
          </p:cNvPicPr>
          <p:nvPr/>
        </p:nvPicPr>
        <p:blipFill>
          <a:blip r:embed="rId3" cstate="print"/>
          <a:srcRect t="89796"/>
          <a:stretch>
            <a:fillRect/>
          </a:stretch>
        </p:blipFill>
        <p:spPr bwMode="auto">
          <a:xfrm>
            <a:off x="0" y="6476466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388939" y="801688"/>
            <a:ext cx="4271962" cy="416083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Gill Sans MT" pitchFamily="34" charset="0"/>
            </a:endParaRP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107950" y="374650"/>
            <a:ext cx="8928100" cy="369332"/>
          </a:xfrm>
          <a:prstGeom prst="rect">
            <a:avLst/>
          </a:prstGeom>
          <a:solidFill>
            <a:srgbClr val="595959"/>
          </a:solidFill>
          <a:ln w="19050" cmpd="sng">
            <a:solidFill>
              <a:srgbClr val="FFFF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 smtClean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4</a:t>
            </a:r>
            <a:r>
              <a:rPr lang="en-GB" sz="1800" dirty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. Characterise the local </a:t>
            </a:r>
            <a:r>
              <a:rPr lang="en-GB" sz="1800" dirty="0" smtClean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environment</a:t>
            </a:r>
            <a:endParaRPr lang="en-GB" sz="1800" dirty="0">
              <a:solidFill>
                <a:srgbClr val="FFFFFF"/>
              </a:solidFill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31" name="Rectangle à coins arrondis 9"/>
          <p:cNvSpPr>
            <a:spLocks noChangeArrowheads="1"/>
          </p:cNvSpPr>
          <p:nvPr/>
        </p:nvSpPr>
        <p:spPr bwMode="auto">
          <a:xfrm>
            <a:off x="0" y="-26988"/>
            <a:ext cx="9144002" cy="3994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Characterise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Ganymede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as a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planetary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object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and possible habitat</a:t>
            </a:r>
          </a:p>
        </p:txBody>
      </p:sp>
    </p:spTree>
    <p:extLst>
      <p:ext uri="{BB962C8B-B14F-4D97-AF65-F5344CB8AC3E}">
        <p14:creationId xmlns:p14="http://schemas.microsoft.com/office/powerpoint/2010/main" val="170593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76851" y="1144760"/>
            <a:ext cx="6613416" cy="2037913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146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-76200"/>
            <a:ext cx="7772400" cy="152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800">
                <a:latin typeface="Arial" charset="0"/>
              </a:rPr>
              <a:t>Liquid water</a:t>
            </a:r>
            <a:endParaRPr lang="fr-FR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4700" name="Rectangle 27"/>
          <p:cNvSpPr>
            <a:spLocks noChangeArrowheads="1"/>
          </p:cNvSpPr>
          <p:nvPr/>
        </p:nvSpPr>
        <p:spPr bwMode="auto">
          <a:xfrm>
            <a:off x="151182" y="1166689"/>
            <a:ext cx="41575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t"/>
            <a:r>
              <a:rPr lang="en-GB" sz="2000" dirty="0">
                <a:solidFill>
                  <a:srgbClr val="FFFFFF"/>
                </a:solidFill>
                <a:latin typeface="Trebuchet MS" charset="0"/>
              </a:rPr>
              <a:t>JUICE will tell us: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7026" y="6164457"/>
            <a:ext cx="8709290" cy="656967"/>
          </a:xfrm>
          <a:prstGeom prst="rect">
            <a:avLst/>
          </a:prstGeom>
          <a:solidFill>
            <a:srgbClr val="595959"/>
          </a:solidFill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044" y="6272501"/>
            <a:ext cx="8573917" cy="458752"/>
          </a:xfrm>
          <a:prstGeom prst="rect">
            <a:avLst/>
          </a:prstGeom>
        </p:spPr>
      </p:pic>
      <p:sp>
        <p:nvSpPr>
          <p:cNvPr id="24" name="Rectangle à coins arrondis 9"/>
          <p:cNvSpPr>
            <a:spLocks noChangeArrowheads="1"/>
          </p:cNvSpPr>
          <p:nvPr/>
        </p:nvSpPr>
        <p:spPr bwMode="auto">
          <a:xfrm>
            <a:off x="0" y="514905"/>
            <a:ext cx="9144002" cy="3994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Explore Europa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recently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active zones</a:t>
            </a:r>
          </a:p>
        </p:txBody>
      </p:sp>
      <p:sp>
        <p:nvSpPr>
          <p:cNvPr id="25" name="TextBox 16"/>
          <p:cNvSpPr txBox="1">
            <a:spLocks noChangeArrowheads="1"/>
          </p:cNvSpPr>
          <p:nvPr/>
        </p:nvSpPr>
        <p:spPr bwMode="auto">
          <a:xfrm>
            <a:off x="-1588" y="-30163"/>
            <a:ext cx="9145588" cy="522288"/>
          </a:xfrm>
          <a:prstGeom prst="rect">
            <a:avLst/>
          </a:prstGeom>
          <a:solidFill>
            <a:srgbClr val="59595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Exploration of the habitable zone</a:t>
            </a:r>
          </a:p>
        </p:txBody>
      </p:sp>
      <p:sp>
        <p:nvSpPr>
          <p:cNvPr id="32" name="ZoneTexte 6"/>
          <p:cNvSpPr txBox="1">
            <a:spLocks noChangeArrowheads="1"/>
          </p:cNvSpPr>
          <p:nvPr/>
        </p:nvSpPr>
        <p:spPr bwMode="auto">
          <a:xfrm>
            <a:off x="251515" y="1558833"/>
            <a:ext cx="647101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FFFFFF"/>
                </a:solidFill>
              </a:rPr>
              <a:t>If </a:t>
            </a:r>
            <a:r>
              <a:rPr lang="fr-FR" dirty="0" err="1">
                <a:solidFill>
                  <a:srgbClr val="FFFFFF"/>
                </a:solidFill>
              </a:rPr>
              <a:t>liquid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err="1">
                <a:solidFill>
                  <a:srgbClr val="FFFFFF"/>
                </a:solidFill>
              </a:rPr>
              <a:t>reservoirs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err="1">
                <a:solidFill>
                  <a:srgbClr val="FFFFFF"/>
                </a:solidFill>
              </a:rPr>
              <a:t>exist</a:t>
            </a:r>
            <a:endParaRPr lang="fr-FR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FFFFFF"/>
                </a:solidFill>
              </a:rPr>
              <a:t>If the </a:t>
            </a:r>
            <a:r>
              <a:rPr lang="fr-FR" dirty="0" err="1" smtClean="0">
                <a:solidFill>
                  <a:srgbClr val="FFFFFF"/>
                </a:solidFill>
              </a:rPr>
              <a:t>salinity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is</a:t>
            </a:r>
            <a:r>
              <a:rPr lang="fr-FR" dirty="0" smtClean="0">
                <a:solidFill>
                  <a:srgbClr val="FFFFFF"/>
                </a:solidFill>
              </a:rPr>
              <a:t> comparable to </a:t>
            </a:r>
            <a:r>
              <a:rPr lang="fr-FR" dirty="0" err="1" smtClean="0">
                <a:solidFill>
                  <a:srgbClr val="FFFFFF"/>
                </a:solidFill>
              </a:rPr>
              <a:t>our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oceans</a:t>
            </a:r>
            <a:endParaRPr lang="fr-FR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FFFFFF"/>
                </a:solidFill>
              </a:rPr>
              <a:t>How </a:t>
            </a:r>
            <a:r>
              <a:rPr lang="fr-FR" dirty="0" err="1" smtClean="0">
                <a:solidFill>
                  <a:srgbClr val="FFFFFF"/>
                </a:solidFill>
              </a:rPr>
              <a:t>thick</a:t>
            </a:r>
            <a:r>
              <a:rPr lang="fr-FR" dirty="0" smtClean="0">
                <a:solidFill>
                  <a:srgbClr val="FFFFFF"/>
                </a:solidFill>
              </a:rPr>
              <a:t> the </a:t>
            </a:r>
            <a:r>
              <a:rPr lang="fr-FR" dirty="0" err="1" smtClean="0">
                <a:solidFill>
                  <a:srgbClr val="FFFFFF"/>
                </a:solidFill>
              </a:rPr>
              <a:t>crust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is</a:t>
            </a:r>
            <a:r>
              <a:rPr lang="fr-FR" dirty="0" smtClean="0">
                <a:solidFill>
                  <a:srgbClr val="FFFFFF"/>
                </a:solidFill>
              </a:rPr>
              <a:t> in chaos </a:t>
            </a:r>
            <a:r>
              <a:rPr lang="fr-FR" dirty="0" err="1" smtClean="0">
                <a:solidFill>
                  <a:srgbClr val="FFFFFF"/>
                </a:solidFill>
              </a:rPr>
              <a:t>regions</a:t>
            </a:r>
            <a:endParaRPr lang="fr-FR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FFFFFF"/>
                </a:solidFill>
              </a:rPr>
              <a:t>If the </a:t>
            </a:r>
            <a:r>
              <a:rPr lang="fr-FR" dirty="0" err="1" smtClean="0">
                <a:solidFill>
                  <a:srgbClr val="FFFFFF"/>
                </a:solidFill>
              </a:rPr>
              <a:t>moon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is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still</a:t>
            </a:r>
            <a:r>
              <a:rPr lang="fr-FR" dirty="0" smtClean="0">
                <a:solidFill>
                  <a:srgbClr val="FFFFFF"/>
                </a:solidFill>
              </a:rPr>
              <a:t> active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 smtClean="0">
                <a:solidFill>
                  <a:srgbClr val="FFFFFF"/>
                </a:solidFill>
              </a:rPr>
              <a:t>Potentially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where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we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could</a:t>
            </a:r>
            <a:r>
              <a:rPr lang="fr-FR" dirty="0" smtClean="0">
                <a:solidFill>
                  <a:srgbClr val="FFFFFF"/>
                </a:solidFill>
              </a:rPr>
              <a:t> land in the future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84" y="3334087"/>
            <a:ext cx="2585776" cy="2674431"/>
          </a:xfrm>
          <a:prstGeom prst="rect">
            <a:avLst/>
          </a:prstGeom>
        </p:spPr>
      </p:pic>
      <p:pic>
        <p:nvPicPr>
          <p:cNvPr id="23" name="Picture 10" descr="europ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149" y="1558833"/>
            <a:ext cx="3024851" cy="302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8" descr="PIA02529_mode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5309"/>
          <a:stretch>
            <a:fillRect/>
          </a:stretch>
        </p:blipFill>
        <p:spPr bwMode="auto">
          <a:xfrm>
            <a:off x="3413020" y="3640337"/>
            <a:ext cx="2860779" cy="212623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493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2" t="21165" r="5286" b="16725"/>
          <a:stretch>
            <a:fillRect/>
          </a:stretch>
        </p:blipFill>
        <p:spPr bwMode="auto">
          <a:xfrm>
            <a:off x="5635625" y="3334030"/>
            <a:ext cx="3514725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75" y="1113120"/>
            <a:ext cx="265747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/>
          </p:cNvSpPr>
          <p:nvPr/>
        </p:nvSpPr>
        <p:spPr bwMode="auto">
          <a:xfrm>
            <a:off x="250825" y="1257300"/>
            <a:ext cx="5834063" cy="515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bg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bg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Dry mass ~1900 kg, propellant mass ~2900 kg</a:t>
            </a:r>
          </a:p>
          <a:p>
            <a:endParaRPr lang="en-GB" dirty="0" smtClean="0"/>
          </a:p>
          <a:p>
            <a:r>
              <a:rPr lang="en-GB" dirty="0" smtClean="0"/>
              <a:t>High </a:t>
            </a:r>
            <a:r>
              <a:rPr lang="el-GR" dirty="0" smtClean="0"/>
              <a:t>Δ</a:t>
            </a:r>
            <a:r>
              <a:rPr lang="en-GB" i="1" dirty="0" smtClean="0"/>
              <a:t>v</a:t>
            </a:r>
            <a:r>
              <a:rPr lang="en-GB" dirty="0" smtClean="0"/>
              <a:t> required:  2600 m/s</a:t>
            </a:r>
            <a:endParaRPr lang="el-GR" dirty="0" smtClean="0"/>
          </a:p>
          <a:p>
            <a:endParaRPr lang="en-GB" dirty="0" smtClean="0"/>
          </a:p>
          <a:p>
            <a:r>
              <a:rPr lang="en-GB" dirty="0" smtClean="0"/>
              <a:t>Model payload 104 kg, ~120 – 150 W</a:t>
            </a:r>
          </a:p>
          <a:p>
            <a:endParaRPr lang="en-GB" dirty="0" smtClean="0"/>
          </a:p>
          <a:p>
            <a:r>
              <a:rPr lang="en-GB" dirty="0" smtClean="0"/>
              <a:t>3-axis stabilized s/c</a:t>
            </a:r>
          </a:p>
          <a:p>
            <a:endParaRPr lang="en-GB" dirty="0" smtClean="0"/>
          </a:p>
          <a:p>
            <a:r>
              <a:rPr lang="en-GB" dirty="0" smtClean="0"/>
              <a:t>Power: solar array 60 – 70 m</a:t>
            </a:r>
            <a:r>
              <a:rPr lang="en-GB" baseline="30000" dirty="0" smtClean="0"/>
              <a:t>2</a:t>
            </a:r>
            <a:r>
              <a:rPr lang="en-GB" dirty="0" smtClean="0"/>
              <a:t>, 640 – 700 W</a:t>
            </a:r>
          </a:p>
          <a:p>
            <a:endParaRPr lang="en-GB" dirty="0" smtClean="0"/>
          </a:p>
          <a:p>
            <a:r>
              <a:rPr lang="en-GB" dirty="0" smtClean="0"/>
              <a:t>HGA: &gt;3 m,  fixed to body,  X &amp; Ka-band</a:t>
            </a:r>
          </a:p>
          <a:p>
            <a:endParaRPr lang="en-GB" dirty="0" smtClean="0"/>
          </a:p>
          <a:p>
            <a:r>
              <a:rPr lang="en-GB" dirty="0" smtClean="0"/>
              <a:t>Data return &gt;1.4 Gb per 8 h pass (one ground station)</a:t>
            </a:r>
          </a:p>
        </p:txBody>
      </p:sp>
      <p:pic>
        <p:nvPicPr>
          <p:cNvPr id="7" name="Grafik 21" descr="jgo_concept_P5_1194-4+1_v01_deployed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4049" r="14285" b="23666"/>
          <a:stretch>
            <a:fillRect/>
          </a:stretch>
        </p:blipFill>
        <p:spPr bwMode="auto">
          <a:xfrm>
            <a:off x="6016625" y="5100920"/>
            <a:ext cx="2828925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à coins arrondis 9"/>
          <p:cNvSpPr/>
          <p:nvPr/>
        </p:nvSpPr>
        <p:spPr bwMode="auto">
          <a:xfrm>
            <a:off x="0" y="529790"/>
            <a:ext cx="3049200" cy="414000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rebuchet MS"/>
              </a:rPr>
              <a:t>Spacecraft Design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Trebuchet MS"/>
            </a:endParaRP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-1588" y="-30163"/>
            <a:ext cx="9151938" cy="5222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Mission design</a:t>
            </a: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8059738" y="0"/>
            <a:ext cx="1090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>
                <a:solidFill>
                  <a:schemeClr val="bg1"/>
                </a:solidFill>
              </a:rPr>
              <a:t>JUICE</a:t>
            </a:r>
          </a:p>
        </p:txBody>
      </p:sp>
      <p:sp>
        <p:nvSpPr>
          <p:cNvPr id="11" name="Rectangle à coins arrondis 9"/>
          <p:cNvSpPr/>
          <p:nvPr/>
        </p:nvSpPr>
        <p:spPr bwMode="auto">
          <a:xfrm>
            <a:off x="6094800" y="529790"/>
            <a:ext cx="3049200" cy="414000"/>
          </a:xfrm>
          <a:prstGeom prst="roundRect">
            <a:avLst/>
          </a:prstGeom>
          <a:solidFill>
            <a:srgbClr val="FFFF0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rebuchet MS"/>
              </a:rPr>
              <a:t>Mission phases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Trebuchet MS"/>
            </a:endParaRPr>
          </a:p>
        </p:txBody>
      </p:sp>
      <p:sp>
        <p:nvSpPr>
          <p:cNvPr id="12" name="Rectangle à coins arrondis 9"/>
          <p:cNvSpPr/>
          <p:nvPr/>
        </p:nvSpPr>
        <p:spPr bwMode="auto">
          <a:xfrm>
            <a:off x="3047400" y="529790"/>
            <a:ext cx="3049200" cy="414000"/>
          </a:xfrm>
          <a:prstGeom prst="roundRect">
            <a:avLst/>
          </a:prstGeom>
          <a:solidFill>
            <a:srgbClr val="FFFF0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rebuchet MS"/>
              </a:rPr>
              <a:t>Model instruments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Trebuchet MS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5356096" y="959231"/>
            <a:ext cx="8319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FFFF00"/>
                </a:solidFill>
                <a:latin typeface="+mn-lt"/>
              </a:rPr>
              <a:t>Option </a:t>
            </a:r>
            <a:r>
              <a:rPr lang="en-GB" sz="1400" b="1" dirty="0" smtClean="0">
                <a:solidFill>
                  <a:srgbClr val="FFFF00"/>
                </a:solidFill>
                <a:latin typeface="+mn-lt"/>
              </a:rPr>
              <a:t>1</a:t>
            </a:r>
            <a:endParaRPr lang="en-GB" sz="1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5252909" y="3026253"/>
            <a:ext cx="8319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FFFF00"/>
                </a:solidFill>
                <a:latin typeface="+mn-lt"/>
              </a:rPr>
              <a:t>Option </a:t>
            </a:r>
            <a:r>
              <a:rPr lang="en-GB" sz="1400" b="1" dirty="0" smtClean="0">
                <a:solidFill>
                  <a:srgbClr val="FFFF00"/>
                </a:solidFill>
                <a:latin typeface="+mn-lt"/>
              </a:rPr>
              <a:t>2</a:t>
            </a:r>
            <a:endParaRPr lang="en-GB" sz="1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5772085" y="5495925"/>
            <a:ext cx="8319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FFFF00"/>
                </a:solidFill>
                <a:latin typeface="+mn-lt"/>
              </a:rPr>
              <a:t>Option </a:t>
            </a:r>
            <a:r>
              <a:rPr lang="en-GB" sz="1400" b="1" dirty="0" smtClean="0">
                <a:solidFill>
                  <a:srgbClr val="FFFF00"/>
                </a:solidFill>
                <a:latin typeface="+mn-lt"/>
              </a:rPr>
              <a:t>3</a:t>
            </a:r>
            <a:endParaRPr lang="en-GB" sz="14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93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73" y="4962536"/>
            <a:ext cx="1121188" cy="1159628"/>
          </a:xfrm>
          <a:prstGeom prst="rect">
            <a:avLst/>
          </a:prstGeom>
        </p:spPr>
      </p:pic>
      <p:sp>
        <p:nvSpPr>
          <p:cNvPr id="8" name="Rectangle 28"/>
          <p:cNvSpPr/>
          <p:nvPr/>
        </p:nvSpPr>
        <p:spPr>
          <a:xfrm>
            <a:off x="189777" y="541696"/>
            <a:ext cx="2909023" cy="1664364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095" y="541696"/>
            <a:ext cx="1727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  <a:latin typeface="Trebuchet MS" charset="0"/>
              </a:rPr>
              <a:t>Flyby strategy: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2128" y="886936"/>
            <a:ext cx="28956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600" dirty="0" smtClean="0">
                <a:solidFill>
                  <a:srgbClr val="FFFFFF"/>
                </a:solidFill>
              </a:rPr>
              <a:t>In-situ observations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smtClean="0">
                <a:solidFill>
                  <a:srgbClr val="FFFFFF"/>
                </a:solidFill>
              </a:rPr>
              <a:t>Imaging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err="1" smtClean="0">
                <a:solidFill>
                  <a:srgbClr val="FFFFFF"/>
                </a:solidFill>
              </a:rPr>
              <a:t>Infrared</a:t>
            </a:r>
            <a:r>
              <a:rPr lang="fr-FR" sz="1600" dirty="0" smtClean="0">
                <a:solidFill>
                  <a:srgbClr val="FFFFFF"/>
                </a:solidFill>
              </a:rPr>
              <a:t> observations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err="1" smtClean="0">
                <a:solidFill>
                  <a:srgbClr val="FFFFFF"/>
                </a:solidFill>
              </a:rPr>
              <a:t>Ice</a:t>
            </a:r>
            <a:r>
              <a:rPr lang="fr-FR" sz="1600" dirty="0" smtClean="0">
                <a:solidFill>
                  <a:srgbClr val="FFFFFF"/>
                </a:solidFill>
              </a:rPr>
              <a:t> </a:t>
            </a:r>
            <a:r>
              <a:rPr lang="fr-FR" sz="1600" dirty="0" err="1" smtClean="0">
                <a:solidFill>
                  <a:srgbClr val="FFFFFF"/>
                </a:solidFill>
              </a:rPr>
              <a:t>penetrating</a:t>
            </a:r>
            <a:r>
              <a:rPr lang="fr-FR" sz="1600" dirty="0" smtClean="0">
                <a:solidFill>
                  <a:srgbClr val="FFFFFF"/>
                </a:solidFill>
              </a:rPr>
              <a:t> radar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err="1" smtClean="0">
                <a:solidFill>
                  <a:srgbClr val="FFFFFF"/>
                </a:solidFill>
              </a:rPr>
              <a:t>altimetry</a:t>
            </a:r>
            <a:endParaRPr lang="fr-FR" sz="16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fr-FR" dirty="0" smtClean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2128" y="2269559"/>
            <a:ext cx="165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  <a:latin typeface="Trebuchet MS" charset="0"/>
              </a:rPr>
              <a:t>Will result in :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91950" y="2840174"/>
            <a:ext cx="1306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 smtClean="0">
                <a:solidFill>
                  <a:srgbClr val="FFFFFF"/>
                </a:solidFill>
              </a:rPr>
              <a:t>Characterisation</a:t>
            </a:r>
            <a:r>
              <a:rPr lang="fr-FR" sz="1200" dirty="0" smtClean="0">
                <a:solidFill>
                  <a:srgbClr val="FFFFFF"/>
                </a:solidFill>
              </a:rPr>
              <a:t> of </a:t>
            </a:r>
            <a:r>
              <a:rPr lang="fr-FR" sz="1200" dirty="0" err="1" smtClean="0">
                <a:solidFill>
                  <a:srgbClr val="FFFFFF"/>
                </a:solidFill>
              </a:rPr>
              <a:t>induced</a:t>
            </a:r>
            <a:r>
              <a:rPr lang="fr-FR" sz="1200" dirty="0" smtClean="0">
                <a:solidFill>
                  <a:srgbClr val="FFFFFF"/>
                </a:solidFill>
              </a:rPr>
              <a:t> </a:t>
            </a:r>
            <a:r>
              <a:rPr lang="fr-FR" sz="1200" dirty="0" err="1" smtClean="0">
                <a:solidFill>
                  <a:srgbClr val="FFFFFF"/>
                </a:solidFill>
              </a:rPr>
              <a:t>field</a:t>
            </a:r>
            <a:endParaRPr lang="fr-FR" sz="1200" dirty="0" smtClean="0">
              <a:solidFill>
                <a:srgbClr val="FFFFFF"/>
              </a:solidFill>
            </a:endParaRPr>
          </a:p>
        </p:txBody>
      </p:sp>
      <p:pic>
        <p:nvPicPr>
          <p:cNvPr id="6" name="Image 5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722" y="476801"/>
            <a:ext cx="5325986" cy="56503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95072" y="6201033"/>
            <a:ext cx="8709290" cy="656967"/>
          </a:xfrm>
          <a:prstGeom prst="rect">
            <a:avLst/>
          </a:prstGeom>
          <a:solidFill>
            <a:srgbClr val="595959"/>
          </a:solidFill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13" name="Imag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852" y="6252944"/>
            <a:ext cx="8573917" cy="458752"/>
          </a:xfrm>
          <a:prstGeom prst="rect">
            <a:avLst/>
          </a:prstGeom>
        </p:spPr>
      </p:pic>
      <p:sp>
        <p:nvSpPr>
          <p:cNvPr id="15" name="Rectangle à coins arrondis 9"/>
          <p:cNvSpPr>
            <a:spLocks noChangeArrowheads="1"/>
          </p:cNvSpPr>
          <p:nvPr/>
        </p:nvSpPr>
        <p:spPr bwMode="auto">
          <a:xfrm>
            <a:off x="0" y="12492"/>
            <a:ext cx="9144002" cy="3994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Explore Europa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recently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active zones</a:t>
            </a:r>
          </a:p>
        </p:txBody>
      </p:sp>
      <p:pic>
        <p:nvPicPr>
          <p:cNvPr id="16" name="Picture 17" descr="Ganymede induction.png"/>
          <p:cNvPicPr>
            <a:picLocks noChangeAspect="1"/>
          </p:cNvPicPr>
          <p:nvPr/>
        </p:nvPicPr>
        <p:blipFill>
          <a:blip r:embed="rId5" cstate="print"/>
          <a:srcRect l="7124" t="20963" r="51595" b="30161"/>
          <a:stretch>
            <a:fillRect/>
          </a:stretch>
        </p:blipFill>
        <p:spPr bwMode="auto">
          <a:xfrm>
            <a:off x="440815" y="2647886"/>
            <a:ext cx="1166705" cy="105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1791950" y="3967192"/>
            <a:ext cx="12265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rgbClr val="FFFFFF"/>
                </a:solidFill>
              </a:rPr>
              <a:t>Composition and </a:t>
            </a:r>
            <a:r>
              <a:rPr lang="fr-FR" sz="1200" dirty="0" err="1" smtClean="0">
                <a:solidFill>
                  <a:srgbClr val="FFFFFF"/>
                </a:solidFill>
              </a:rPr>
              <a:t>geology</a:t>
            </a:r>
            <a:r>
              <a:rPr lang="fr-FR" sz="1200" dirty="0" smtClean="0">
                <a:solidFill>
                  <a:srgbClr val="FFFFFF"/>
                </a:solidFill>
              </a:rPr>
              <a:t> of areas of </a:t>
            </a:r>
            <a:r>
              <a:rPr lang="fr-FR" sz="1200" dirty="0" err="1" smtClean="0">
                <a:solidFill>
                  <a:srgbClr val="FFFFFF"/>
                </a:solidFill>
              </a:rPr>
              <a:t>high</a:t>
            </a:r>
            <a:r>
              <a:rPr lang="fr-FR" sz="1200" dirty="0" smtClean="0">
                <a:solidFill>
                  <a:srgbClr val="FFFFFF"/>
                </a:solidFill>
              </a:rPr>
              <a:t> </a:t>
            </a:r>
            <a:r>
              <a:rPr lang="fr-FR" sz="1200" dirty="0" err="1" smtClean="0">
                <a:solidFill>
                  <a:srgbClr val="FFFFFF"/>
                </a:solidFill>
              </a:rPr>
              <a:t>interest</a:t>
            </a:r>
            <a:r>
              <a:rPr lang="fr-FR" sz="1200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91950" y="5291167"/>
            <a:ext cx="133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rgbClr val="FFFFFF"/>
                </a:solidFill>
              </a:rPr>
              <a:t>First </a:t>
            </a:r>
            <a:r>
              <a:rPr lang="fr-FR" sz="1200" dirty="0" err="1" smtClean="0">
                <a:solidFill>
                  <a:srgbClr val="FFFFFF"/>
                </a:solidFill>
              </a:rPr>
              <a:t>subsurface</a:t>
            </a:r>
            <a:r>
              <a:rPr lang="fr-FR" sz="1200" dirty="0" smtClean="0">
                <a:solidFill>
                  <a:srgbClr val="FFFFFF"/>
                </a:solidFill>
              </a:rPr>
              <a:t> exploration of </a:t>
            </a:r>
            <a:r>
              <a:rPr lang="fr-FR" sz="1200" dirty="0" err="1" smtClean="0">
                <a:solidFill>
                  <a:srgbClr val="FFFFFF"/>
                </a:solidFill>
              </a:rPr>
              <a:t>recently</a:t>
            </a:r>
            <a:r>
              <a:rPr lang="fr-FR" sz="1200" dirty="0" smtClean="0">
                <a:solidFill>
                  <a:srgbClr val="FFFFFF"/>
                </a:solidFill>
              </a:rPr>
              <a:t> active </a:t>
            </a:r>
            <a:r>
              <a:rPr lang="fr-FR" sz="1200" dirty="0" err="1" smtClean="0">
                <a:solidFill>
                  <a:srgbClr val="FFFFFF"/>
                </a:solidFill>
              </a:rPr>
              <a:t>regions</a:t>
            </a:r>
            <a:endParaRPr lang="fr-FR" sz="1200" dirty="0" smtClean="0">
              <a:solidFill>
                <a:srgbClr val="FFFFFF"/>
              </a:solidFill>
            </a:endParaRPr>
          </a:p>
        </p:txBody>
      </p:sp>
      <p:sp>
        <p:nvSpPr>
          <p:cNvPr id="24" name="Rectangle 28"/>
          <p:cNvSpPr/>
          <p:nvPr/>
        </p:nvSpPr>
        <p:spPr>
          <a:xfrm>
            <a:off x="189777" y="2320358"/>
            <a:ext cx="2909023" cy="3801805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39" y="3967192"/>
            <a:ext cx="1325857" cy="105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28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41"/>
          <p:cNvGrpSpPr>
            <a:grpSpLocks/>
          </p:cNvGrpSpPr>
          <p:nvPr/>
        </p:nvGrpSpPr>
        <p:grpSpPr bwMode="auto">
          <a:xfrm>
            <a:off x="1870752" y="198407"/>
            <a:ext cx="4672808" cy="4824795"/>
            <a:chOff x="5436096" y="260648"/>
            <a:chExt cx="4392489" cy="4536504"/>
          </a:xfrm>
        </p:grpSpPr>
        <p:grpSp>
          <p:nvGrpSpPr>
            <p:cNvPr id="6" name="Grouper 29"/>
            <p:cNvGrpSpPr>
              <a:grpSpLocks/>
            </p:cNvGrpSpPr>
            <p:nvPr/>
          </p:nvGrpSpPr>
          <p:grpSpPr bwMode="auto">
            <a:xfrm>
              <a:off x="5436096" y="260648"/>
              <a:ext cx="4392489" cy="4536504"/>
              <a:chOff x="2483768" y="116632"/>
              <a:chExt cx="4392489" cy="4536504"/>
            </a:xfrm>
          </p:grpSpPr>
          <p:pic>
            <p:nvPicPr>
              <p:cNvPr id="51" name="Image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7784" y="764704"/>
                <a:ext cx="4176464" cy="3198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Grouper 27"/>
              <p:cNvGrpSpPr/>
              <p:nvPr/>
            </p:nvGrpSpPr>
            <p:grpSpPr>
              <a:xfrm>
                <a:off x="2483768" y="116632"/>
                <a:ext cx="4392489" cy="4536504"/>
                <a:chOff x="2483768" y="116632"/>
                <a:chExt cx="4392489" cy="4536504"/>
              </a:xfrm>
              <a:solidFill>
                <a:schemeClr val="tx1"/>
              </a:solidFill>
            </p:grpSpPr>
            <p:sp>
              <p:nvSpPr>
                <p:cNvPr id="53" name="Arc plein 52"/>
                <p:cNvSpPr/>
                <p:nvPr/>
              </p:nvSpPr>
              <p:spPr bwMode="auto">
                <a:xfrm>
                  <a:off x="2483768" y="188640"/>
                  <a:ext cx="4392488" cy="4464496"/>
                </a:xfrm>
                <a:prstGeom prst="blockArc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fr-FR" sz="2400">
                    <a:solidFill>
                      <a:srgbClr val="000000"/>
                    </a:solidFill>
                    <a:cs typeface="+mn-cs"/>
                  </a:endParaRPr>
                </a:p>
              </p:txBody>
            </p:sp>
            <p:sp>
              <p:nvSpPr>
                <p:cNvPr id="54" name="Arc plein 53"/>
                <p:cNvSpPr/>
                <p:nvPr/>
              </p:nvSpPr>
              <p:spPr bwMode="auto">
                <a:xfrm rot="10800000">
                  <a:off x="2483769" y="116632"/>
                  <a:ext cx="4392488" cy="4464496"/>
                </a:xfrm>
                <a:prstGeom prst="blockArc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fr-FR" sz="2400">
                    <a:solidFill>
                      <a:srgbClr val="000000"/>
                    </a:solidFill>
                    <a:cs typeface="+mn-cs"/>
                  </a:endParaRPr>
                </a:p>
              </p:txBody>
            </p:sp>
          </p:grpSp>
        </p:grpSp>
        <p:sp>
          <p:nvSpPr>
            <p:cNvPr id="50" name="Rectangle 40"/>
            <p:cNvSpPr>
              <a:spLocks noChangeArrowheads="1"/>
            </p:cNvSpPr>
            <p:nvPr/>
          </p:nvSpPr>
          <p:spPr bwMode="auto">
            <a:xfrm>
              <a:off x="5508104" y="836712"/>
              <a:ext cx="914400" cy="357869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fr-FR" sz="2400">
                <a:solidFill>
                  <a:srgbClr val="000000"/>
                </a:solidFill>
              </a:endParaRPr>
            </a:p>
          </p:txBody>
        </p:sp>
      </p:grpSp>
      <p:sp>
        <p:nvSpPr>
          <p:cNvPr id="1146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-76200"/>
            <a:ext cx="7772400" cy="152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800">
                <a:latin typeface="Arial" charset="0"/>
              </a:rPr>
              <a:t>Liquid water</a:t>
            </a:r>
            <a:endParaRPr lang="fr-FR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4698" name="Rectangle 27"/>
          <p:cNvSpPr>
            <a:spLocks noChangeArrowheads="1"/>
          </p:cNvSpPr>
          <p:nvPr/>
        </p:nvSpPr>
        <p:spPr bwMode="auto">
          <a:xfrm>
            <a:off x="159061" y="628975"/>
            <a:ext cx="2914650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t"/>
            <a:r>
              <a:rPr lang="en-GB" dirty="0">
                <a:solidFill>
                  <a:srgbClr val="FFFFFF"/>
                </a:solidFill>
                <a:latin typeface="Trebuchet MS" charset="0"/>
              </a:rPr>
              <a:t>WHY CALLISTO?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2642" y="6087888"/>
            <a:ext cx="8709290" cy="656967"/>
          </a:xfrm>
          <a:prstGeom prst="rect">
            <a:avLst/>
          </a:prstGeom>
          <a:solidFill>
            <a:srgbClr val="595959"/>
          </a:solidFill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1" name="Rectangle 27"/>
          <p:cNvSpPr>
            <a:spLocks noChangeArrowheads="1"/>
          </p:cNvSpPr>
          <p:nvPr/>
        </p:nvSpPr>
        <p:spPr bwMode="auto">
          <a:xfrm>
            <a:off x="4523730" y="652775"/>
            <a:ext cx="2914650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t"/>
            <a:r>
              <a:rPr lang="en-GB" dirty="0" smtClean="0">
                <a:solidFill>
                  <a:srgbClr val="FFFFFF"/>
                </a:solidFill>
                <a:latin typeface="Trebuchet MS" charset="0"/>
              </a:rPr>
              <a:t>SUMMARY </a:t>
            </a:r>
            <a:endParaRPr lang="en-GB" dirty="0">
              <a:solidFill>
                <a:srgbClr val="FFFFFF"/>
              </a:solidFill>
              <a:latin typeface="Trebuchet MS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121" y="6183600"/>
            <a:ext cx="8523859" cy="48752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Rectangle à coins arrondis 9"/>
          <p:cNvSpPr>
            <a:spLocks noChangeArrowheads="1"/>
          </p:cNvSpPr>
          <p:nvPr/>
        </p:nvSpPr>
        <p:spPr bwMode="auto">
          <a:xfrm>
            <a:off x="0" y="514905"/>
            <a:ext cx="9144002" cy="3994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fr-FR" dirty="0" err="1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Study</a:t>
            </a:r>
            <a:r>
              <a:rPr lang="fr-FR" dirty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Callisto as a </a:t>
            </a:r>
            <a:r>
              <a:rPr lang="fr-FR" dirty="0" err="1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remnant</a:t>
            </a:r>
            <a:r>
              <a:rPr lang="fr-FR" dirty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of the </a:t>
            </a:r>
            <a:r>
              <a:rPr lang="fr-FR" dirty="0" err="1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early</a:t>
            </a:r>
            <a:r>
              <a:rPr lang="fr-FR" dirty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J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ovian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system</a:t>
            </a:r>
            <a:endParaRPr lang="fr-FR" dirty="0" smtClean="0">
              <a:solidFill>
                <a:srgbClr val="0D0D0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ill Sans MT" charset="0"/>
            </a:endParaRPr>
          </a:p>
        </p:txBody>
      </p:sp>
      <p:sp>
        <p:nvSpPr>
          <p:cNvPr id="31" name="TextBox 16"/>
          <p:cNvSpPr txBox="1">
            <a:spLocks noChangeArrowheads="1"/>
          </p:cNvSpPr>
          <p:nvPr/>
        </p:nvSpPr>
        <p:spPr bwMode="auto">
          <a:xfrm>
            <a:off x="-1588" y="-30163"/>
            <a:ext cx="9145588" cy="522288"/>
          </a:xfrm>
          <a:prstGeom prst="rect">
            <a:avLst/>
          </a:prstGeom>
          <a:solidFill>
            <a:srgbClr val="59595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Exploration of the habitable zone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61" y="1414775"/>
            <a:ext cx="2420625" cy="2420625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5575300" y="997275"/>
            <a:ext cx="3299281" cy="3479150"/>
            <a:chOff x="5575300" y="997275"/>
            <a:chExt cx="3299281" cy="3479150"/>
          </a:xfrm>
        </p:grpSpPr>
        <p:pic>
          <p:nvPicPr>
            <p:cNvPr id="8" name="Image 7" descr="PIA00514.t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1681" y="1295400"/>
              <a:ext cx="2882900" cy="28829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842000" y="997275"/>
              <a:ext cx="1219200" cy="2981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575300" y="4178300"/>
              <a:ext cx="1219200" cy="2981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r 31"/>
          <p:cNvGrpSpPr/>
          <p:nvPr/>
        </p:nvGrpSpPr>
        <p:grpSpPr>
          <a:xfrm>
            <a:off x="196565" y="4413703"/>
            <a:ext cx="8709290" cy="1379140"/>
            <a:chOff x="8604447" y="7794065"/>
            <a:chExt cx="4951988" cy="3138989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3" name="Rectangle 32"/>
            <p:cNvSpPr/>
            <p:nvPr/>
          </p:nvSpPr>
          <p:spPr>
            <a:xfrm>
              <a:off x="8604447" y="7794065"/>
              <a:ext cx="4951988" cy="3138989"/>
            </a:xfrm>
            <a:prstGeom prst="rect">
              <a:avLst/>
            </a:prstGeom>
            <a:grpFill/>
            <a:ln w="19050" cmpd="sng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8631118" y="7859676"/>
              <a:ext cx="4907535" cy="296551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120000"/>
                </a:lnSpc>
                <a:defRPr/>
              </a:pPr>
              <a:r>
                <a:rPr lang="fr-FR" b="1" dirty="0">
                  <a:solidFill>
                    <a:srgbClr val="FFFFFF"/>
                  </a:solidFill>
                  <a:latin typeface="Trebuchet MS" charset="0"/>
                  <a:cs typeface="+mn-cs"/>
                </a:rPr>
                <a:t>JUICE OBJECTIVES</a:t>
              </a:r>
              <a:endParaRPr lang="fr-FR" dirty="0">
                <a:solidFill>
                  <a:srgbClr val="FFFFFF"/>
                </a:solidFill>
                <a:cs typeface="+mn-cs"/>
              </a:endParaRPr>
            </a:p>
            <a:p>
              <a:pPr marL="285750" indent="-285750" eaLnBrk="0" hangingPunct="0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Characterise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the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outer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shells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,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including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the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ocean</a:t>
              </a:r>
              <a:endParaRPr lang="fr-FR" sz="1600" dirty="0">
                <a:solidFill>
                  <a:srgbClr val="FFFFFF"/>
                </a:solidFill>
                <a:latin typeface="Trebuchet MS" charset="0"/>
                <a:cs typeface="+mn-cs"/>
              </a:endParaRPr>
            </a:p>
            <a:p>
              <a:pPr marL="285750" indent="-285750" eaLnBrk="0" hangingPunct="0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Determine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the composition of the </a:t>
              </a:r>
              <a:r>
                <a:rPr lang="fr-FR" sz="1600" dirty="0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non-water </a:t>
              </a:r>
              <a:r>
                <a:rPr lang="fr-FR" sz="1600" dirty="0" err="1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ice</a:t>
              </a:r>
              <a:r>
                <a:rPr lang="fr-FR" sz="1600" dirty="0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material</a:t>
              </a:r>
              <a:endParaRPr lang="fr-FR" sz="1600" dirty="0">
                <a:solidFill>
                  <a:srgbClr val="FFFFFF"/>
                </a:solidFill>
                <a:latin typeface="Trebuchet MS" charset="0"/>
                <a:cs typeface="+mn-cs"/>
              </a:endParaRPr>
            </a:p>
            <a:p>
              <a:pPr marL="285750" indent="-285750" eaLnBrk="0" hangingPunct="0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Study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the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  <a:cs typeface="+mn-cs"/>
                </a:rPr>
                <a:t>past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  <a:cs typeface="+mn-cs"/>
                </a:rPr>
                <a:t> </a:t>
              </a:r>
              <a:r>
                <a:rPr lang="fr-FR" sz="1600" dirty="0" err="1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activity</a:t>
              </a:r>
              <a:r>
                <a:rPr lang="fr-FR" sz="1600" dirty="0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 </a:t>
              </a:r>
              <a:r>
                <a:rPr lang="fr-FR" sz="1600" dirty="0" err="1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including</a:t>
              </a:r>
              <a:r>
                <a:rPr lang="fr-FR" sz="1600" dirty="0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 the </a:t>
              </a:r>
              <a:r>
                <a:rPr lang="fr-FR" sz="1600" dirty="0" err="1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differentiation</a:t>
              </a:r>
              <a:r>
                <a:rPr lang="fr-FR" sz="1600" dirty="0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 </a:t>
              </a:r>
              <a:r>
                <a:rPr lang="fr-FR" sz="1600" dirty="0" err="1" smtClean="0">
                  <a:solidFill>
                    <a:srgbClr val="FFFFFF"/>
                  </a:solidFill>
                  <a:latin typeface="Trebuchet MS" charset="0"/>
                  <a:cs typeface="+mn-cs"/>
                </a:rPr>
                <a:t>processes</a:t>
              </a:r>
              <a:endParaRPr lang="fr-FR" sz="1600" dirty="0">
                <a:solidFill>
                  <a:srgbClr val="FFFFFF"/>
                </a:solidFill>
                <a:latin typeface="Trebuchet MS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967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48399"/>
            <a:ext cx="9144000" cy="625507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46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-76200"/>
            <a:ext cx="7772400" cy="152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800" dirty="0" err="1">
                <a:latin typeface="Arial" charset="0"/>
              </a:rPr>
              <a:t>Liquid</a:t>
            </a:r>
            <a:r>
              <a:rPr lang="fr-FR" sz="800" dirty="0">
                <a:latin typeface="Arial" charset="0"/>
              </a:rPr>
              <a:t> water</a:t>
            </a:r>
            <a:endParaRPr lang="fr-FR" dirty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28575"/>
            <a:ext cx="9144000" cy="50482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en-GB" sz="20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22" name="Rectangle 28"/>
          <p:cNvSpPr/>
          <p:nvPr/>
        </p:nvSpPr>
        <p:spPr>
          <a:xfrm>
            <a:off x="181402" y="4872613"/>
            <a:ext cx="8789765" cy="11519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" name="ZoneTexte 6"/>
          <p:cNvSpPr txBox="1">
            <a:spLocks noChangeArrowheads="1"/>
          </p:cNvSpPr>
          <p:nvPr/>
        </p:nvSpPr>
        <p:spPr bwMode="auto">
          <a:xfrm>
            <a:off x="333021" y="5162820"/>
            <a:ext cx="8638146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MS PGothic" charset="0"/>
                <a:cs typeface="MS PGothic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GB" sz="1600" dirty="0" smtClean="0">
                <a:solidFill>
                  <a:prstClr val="white"/>
                </a:solidFill>
              </a:rPr>
              <a:t>Study the </a:t>
            </a:r>
            <a:r>
              <a:rPr lang="en-GB" sz="1600" dirty="0">
                <a:solidFill>
                  <a:prstClr val="white"/>
                </a:solidFill>
              </a:rPr>
              <a:t>dynamics of magnetosphere in and out of the </a:t>
            </a:r>
            <a:r>
              <a:rPr lang="en-GB" sz="1600" dirty="0" err="1">
                <a:solidFill>
                  <a:prstClr val="white"/>
                </a:solidFill>
              </a:rPr>
              <a:t>magnetodisc</a:t>
            </a:r>
            <a:r>
              <a:rPr lang="en-GB" sz="1600" dirty="0">
                <a:solidFill>
                  <a:prstClr val="white"/>
                </a:solidFill>
              </a:rPr>
              <a:t>  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solidFill>
                  <a:prstClr val="white"/>
                </a:solidFill>
              </a:rPr>
              <a:t>Determine the </a:t>
            </a:r>
            <a:r>
              <a:rPr lang="en-GB" sz="1600" dirty="0" err="1">
                <a:solidFill>
                  <a:prstClr val="white"/>
                </a:solidFill>
              </a:rPr>
              <a:t>electrodynamic</a:t>
            </a:r>
            <a:r>
              <a:rPr lang="en-GB" sz="1600" dirty="0">
                <a:solidFill>
                  <a:prstClr val="white"/>
                </a:solidFill>
              </a:rPr>
              <a:t> coupling between the planet and the satellites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solidFill>
                  <a:prstClr val="white"/>
                </a:solidFill>
              </a:rPr>
              <a:t>Assess global and continuous acceleration of particles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1" name="Rectangle 27"/>
          <p:cNvSpPr>
            <a:spLocks noChangeArrowheads="1"/>
          </p:cNvSpPr>
          <p:nvPr/>
        </p:nvSpPr>
        <p:spPr bwMode="auto">
          <a:xfrm>
            <a:off x="182842" y="4882388"/>
            <a:ext cx="2914650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fontAlgn="t"/>
            <a:r>
              <a:rPr lang="en-GB" dirty="0" smtClean="0">
                <a:solidFill>
                  <a:srgbClr val="FFFFFF"/>
                </a:solidFill>
                <a:latin typeface="Trebuchet MS" charset="0"/>
              </a:rPr>
              <a:t>JUICE objectives</a:t>
            </a:r>
            <a:endParaRPr lang="en-GB" dirty="0">
              <a:solidFill>
                <a:srgbClr val="FFFFFF"/>
              </a:solidFill>
              <a:latin typeface="Trebuchet MS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044" y="6347891"/>
            <a:ext cx="8578541" cy="474827"/>
          </a:xfrm>
          <a:prstGeom prst="rect">
            <a:avLst/>
          </a:prstGeom>
        </p:spPr>
      </p:pic>
      <p:sp>
        <p:nvSpPr>
          <p:cNvPr id="17" name="Rectangle à coins arrondis 16"/>
          <p:cNvSpPr>
            <a:spLocks noChangeArrowheads="1"/>
          </p:cNvSpPr>
          <p:nvPr/>
        </p:nvSpPr>
        <p:spPr bwMode="auto">
          <a:xfrm>
            <a:off x="0" y="481039"/>
            <a:ext cx="9144002" cy="3994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fr-FR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Explore the </a:t>
            </a:r>
            <a:r>
              <a:rPr lang="fr-FR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Jovian</a:t>
            </a:r>
            <a:r>
              <a:rPr lang="fr-FR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magnetosphere</a:t>
            </a:r>
            <a:endParaRPr lang="fr-FR" dirty="0" smtClean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ill Sans MT" charset="0"/>
            </a:endParaRPr>
          </a:p>
        </p:txBody>
      </p:sp>
      <p:pic>
        <p:nvPicPr>
          <p:cNvPr id="27" name="Picture 18" descr="jupiterfigure_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8445" y="1185334"/>
            <a:ext cx="4172722" cy="3238500"/>
          </a:xfrm>
          <a:prstGeom prst="rect">
            <a:avLst/>
          </a:prstGeom>
          <a:ln w="285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/>
          <p:cNvCxnSpPr/>
          <p:nvPr/>
        </p:nvCxnSpPr>
        <p:spPr>
          <a:xfrm flipH="1">
            <a:off x="957263" y="2486025"/>
            <a:ext cx="981075" cy="42862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143125" y="2486025"/>
            <a:ext cx="890588" cy="42862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704975" y="2590800"/>
            <a:ext cx="233363" cy="32385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43125" y="2590800"/>
            <a:ext cx="219075" cy="32385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/>
          <a:srcRect l="1846" t="3700" b="2704"/>
          <a:stretch>
            <a:fillRect/>
          </a:stretch>
        </p:blipFill>
        <p:spPr bwMode="auto">
          <a:xfrm>
            <a:off x="168339" y="1185334"/>
            <a:ext cx="4581036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0" y="0"/>
            <a:ext cx="90011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Explore </a:t>
            </a:r>
            <a:r>
              <a:rPr lang="en-GB" sz="2400" dirty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the  Jupiter  system as an archetype for gas giants</a:t>
            </a:r>
            <a:endParaRPr lang="en-GB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704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5605462"/>
            <a:ext cx="9144000" cy="777875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16391" name="Picture 2" descr="C:\Users\ejb10\Desktop\Presentations\UsefulImages\Satellite_Footprints_Seen_in_Jupiter_Aurora.jpg"/>
          <p:cNvPicPr>
            <a:picLocks noChangeAspect="1" noChangeArrowheads="1"/>
          </p:cNvPicPr>
          <p:nvPr/>
        </p:nvPicPr>
        <p:blipFill>
          <a:blip r:embed="rId3" cstate="print"/>
          <a:srcRect l="8765" t="19759" r="13377" b="25400"/>
          <a:stretch>
            <a:fillRect/>
          </a:stretch>
        </p:blipFill>
        <p:spPr bwMode="auto">
          <a:xfrm>
            <a:off x="4807133" y="1600737"/>
            <a:ext cx="409080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 pitchFamily="-106" charset="0"/>
            </a:endParaRPr>
          </a:p>
        </p:txBody>
      </p:sp>
      <p:sp>
        <p:nvSpPr>
          <p:cNvPr id="16394" name="Rectangle 29"/>
          <p:cNvSpPr>
            <a:spLocks noChangeArrowheads="1"/>
          </p:cNvSpPr>
          <p:nvPr/>
        </p:nvSpPr>
        <p:spPr bwMode="auto">
          <a:xfrm>
            <a:off x="5180013" y="1054100"/>
            <a:ext cx="3706812" cy="338138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600" smtClean="0">
                <a:solidFill>
                  <a:srgbClr val="FFFFFF"/>
                </a:solidFill>
                <a:latin typeface="Trebuchet MS" pitchFamily="34" charset="0"/>
              </a:rPr>
              <a:t>Energy transfer in the coupled system</a:t>
            </a:r>
            <a:endParaRPr lang="en-GB" sz="1600" smtClean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6397" name="TextBox 51"/>
          <p:cNvSpPr txBox="1">
            <a:spLocks noChangeArrowheads="1"/>
          </p:cNvSpPr>
          <p:nvPr/>
        </p:nvSpPr>
        <p:spPr bwMode="auto">
          <a:xfrm>
            <a:off x="5180013" y="1509713"/>
            <a:ext cx="3625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FFFFFF"/>
                </a:solidFill>
                <a:latin typeface="Trebuchet MS" pitchFamily="34" charset="0"/>
              </a:rPr>
              <a:t>UV aurora – main oval and moon footprints</a:t>
            </a:r>
          </a:p>
        </p:txBody>
      </p:sp>
      <p:sp>
        <p:nvSpPr>
          <p:cNvPr id="16398" name="TextBox 52"/>
          <p:cNvSpPr txBox="1">
            <a:spLocks noChangeArrowheads="1"/>
          </p:cNvSpPr>
          <p:nvPr/>
        </p:nvSpPr>
        <p:spPr bwMode="auto">
          <a:xfrm>
            <a:off x="4848225" y="2362200"/>
            <a:ext cx="331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smtClean="0">
                <a:solidFill>
                  <a:srgbClr val="FFFFFF"/>
                </a:solidFill>
                <a:latin typeface="Trebuchet MS" pitchFamily="34" charset="0"/>
              </a:rPr>
              <a:t>Io</a:t>
            </a:r>
          </a:p>
        </p:txBody>
      </p:sp>
      <p:sp>
        <p:nvSpPr>
          <p:cNvPr id="16399" name="TextBox 53"/>
          <p:cNvSpPr txBox="1">
            <a:spLocks noChangeArrowheads="1"/>
          </p:cNvSpPr>
          <p:nvPr/>
        </p:nvSpPr>
        <p:spPr bwMode="auto">
          <a:xfrm>
            <a:off x="7753350" y="3304653"/>
            <a:ext cx="739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smtClean="0">
                <a:solidFill>
                  <a:srgbClr val="FFFFFF"/>
                </a:solidFill>
                <a:latin typeface="Trebuchet MS" pitchFamily="34" charset="0"/>
              </a:rPr>
              <a:t>Europa</a:t>
            </a:r>
          </a:p>
        </p:txBody>
      </p:sp>
      <p:sp>
        <p:nvSpPr>
          <p:cNvPr id="16400" name="TextBox 54"/>
          <p:cNvSpPr txBox="1">
            <a:spLocks noChangeArrowheads="1"/>
          </p:cNvSpPr>
          <p:nvPr/>
        </p:nvSpPr>
        <p:spPr bwMode="auto">
          <a:xfrm>
            <a:off x="6440488" y="3172890"/>
            <a:ext cx="1031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FFFFFF"/>
                </a:solidFill>
                <a:latin typeface="Trebuchet MS" pitchFamily="34" charset="0"/>
              </a:rPr>
              <a:t>Ganymede</a:t>
            </a:r>
          </a:p>
        </p:txBody>
      </p:sp>
      <p:pic>
        <p:nvPicPr>
          <p:cNvPr id="16402" name="Image 2"/>
          <p:cNvPicPr>
            <a:picLocks noChangeAspect="1"/>
          </p:cNvPicPr>
          <p:nvPr/>
        </p:nvPicPr>
        <p:blipFill>
          <a:blip r:embed="rId4" cstate="print"/>
          <a:srcRect t="89796"/>
          <a:stretch>
            <a:fillRect/>
          </a:stretch>
        </p:blipFill>
        <p:spPr bwMode="auto">
          <a:xfrm>
            <a:off x="0" y="6013450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3" name="Image 2"/>
          <p:cNvPicPr>
            <a:picLocks noChangeAspect="1"/>
          </p:cNvPicPr>
          <p:nvPr/>
        </p:nvPicPr>
        <p:blipFill>
          <a:blip r:embed="rId4" cstate="print"/>
          <a:srcRect t="-247" r="18736" b="83920"/>
          <a:stretch>
            <a:fillRect/>
          </a:stretch>
        </p:blipFill>
        <p:spPr bwMode="auto">
          <a:xfrm>
            <a:off x="0" y="5605463"/>
            <a:ext cx="7431088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634986" y="4100513"/>
            <a:ext cx="4207404" cy="13668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708011" y="4132263"/>
            <a:ext cx="2627312" cy="12311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r-FR" dirty="0">
                <a:solidFill>
                  <a:srgbClr val="FFFFFF"/>
                </a:solidFill>
              </a:rPr>
              <a:t>Instrument Packages</a:t>
            </a: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FFFFFF"/>
                </a:solidFill>
                <a:latin typeface="Trebuchet MS"/>
              </a:rPr>
              <a:t>In situ Fields and </a:t>
            </a:r>
            <a:r>
              <a:rPr lang="en-GB" sz="1400" dirty="0" smtClean="0">
                <a:solidFill>
                  <a:srgbClr val="FFFFFF"/>
                </a:solidFill>
                <a:latin typeface="Trebuchet MS"/>
              </a:rPr>
              <a:t>Particles</a:t>
            </a:r>
            <a:endParaRPr lang="en-GB" sz="1400" dirty="0">
              <a:solidFill>
                <a:srgbClr val="FFFFFF"/>
              </a:solidFill>
              <a:latin typeface="Trebuchet MS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 smtClean="0">
                <a:solidFill>
                  <a:srgbClr val="FFFFFF"/>
                </a:solidFill>
                <a:latin typeface="Trebuchet MS"/>
              </a:rPr>
              <a:t>Imaging</a:t>
            </a:r>
            <a:endParaRPr lang="en-GB" sz="1400" dirty="0">
              <a:solidFill>
                <a:srgbClr val="FFFFFF"/>
              </a:solidFill>
              <a:latin typeface="Trebuchet MS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 smtClean="0">
                <a:solidFill>
                  <a:srgbClr val="FFFFFF"/>
                </a:solidFill>
                <a:latin typeface="Trebuchet MS"/>
              </a:rPr>
              <a:t>Spectroscopy</a:t>
            </a:r>
            <a:endParaRPr lang="en-GB" sz="1400" dirty="0">
              <a:solidFill>
                <a:srgbClr val="FFFFFF"/>
              </a:solidFill>
              <a:latin typeface="Trebuchet MS"/>
            </a:endParaRPr>
          </a:p>
          <a:p>
            <a:pPr marL="285750" indent="-285750">
              <a:buFont typeface="Arial"/>
              <a:buChar char="•"/>
            </a:pPr>
            <a:r>
              <a:rPr lang="en-GB" sz="1400" dirty="0">
                <a:solidFill>
                  <a:srgbClr val="FFFFFF"/>
                </a:solidFill>
                <a:latin typeface="Trebuchet MS"/>
              </a:rPr>
              <a:t>Radio science</a:t>
            </a:r>
          </a:p>
        </p:txBody>
      </p:sp>
      <p:sp>
        <p:nvSpPr>
          <p:cNvPr id="25" name="TextBox 17"/>
          <p:cNvSpPr txBox="1">
            <a:spLocks noChangeArrowheads="1"/>
          </p:cNvSpPr>
          <p:nvPr/>
        </p:nvSpPr>
        <p:spPr bwMode="auto">
          <a:xfrm>
            <a:off x="0" y="374650"/>
            <a:ext cx="9144000" cy="369332"/>
          </a:xfrm>
          <a:prstGeom prst="rect">
            <a:avLst/>
          </a:prstGeom>
          <a:solidFill>
            <a:srgbClr val="595959"/>
          </a:solidFill>
          <a:ln w="19050" cmpd="sng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itchFamily="34" charset="0"/>
              </a:rPr>
              <a:t>1 and 2. Study the dynamics and the coupling processes</a:t>
            </a:r>
            <a:endParaRPr lang="en-GB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26" name="Rectangle à coins arrondis 9"/>
          <p:cNvSpPr>
            <a:spLocks noChangeArrowheads="1"/>
          </p:cNvSpPr>
          <p:nvPr/>
        </p:nvSpPr>
        <p:spPr bwMode="auto">
          <a:xfrm>
            <a:off x="0" y="-26988"/>
            <a:ext cx="9144002" cy="3994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Explore the </a:t>
            </a:r>
            <a:r>
              <a:rPr lang="fr-FR" dirty="0" err="1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J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ovian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magnetosphere</a:t>
            </a:r>
            <a:endParaRPr lang="fr-FR" dirty="0" smtClean="0">
              <a:solidFill>
                <a:srgbClr val="0D0D0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ill Sans MT" charset="0"/>
            </a:endParaRPr>
          </a:p>
        </p:txBody>
      </p:sp>
      <p:sp>
        <p:nvSpPr>
          <p:cNvPr id="16395" name="Rectangle 27"/>
          <p:cNvSpPr>
            <a:spLocks noChangeArrowheads="1"/>
          </p:cNvSpPr>
          <p:nvPr/>
        </p:nvSpPr>
        <p:spPr bwMode="auto">
          <a:xfrm>
            <a:off x="185738" y="1047750"/>
            <a:ext cx="4929935" cy="338138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t"/>
            <a:r>
              <a:rPr lang="en-GB" sz="1600" dirty="0" smtClean="0">
                <a:solidFill>
                  <a:srgbClr val="FFFFFF"/>
                </a:solidFill>
                <a:latin typeface="Trebuchet MS" pitchFamily="34" charset="0"/>
              </a:rPr>
              <a:t>Properties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648200" y="1545167"/>
            <a:ext cx="531813" cy="23606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5180013" y="1030288"/>
            <a:ext cx="3713162" cy="294904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66688" y="1030288"/>
            <a:ext cx="4948985" cy="294904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28" name="Picture 7" descr="Picture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600737"/>
            <a:ext cx="4929935" cy="214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52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5586413"/>
            <a:ext cx="9144000" cy="85090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76225" y="2325688"/>
            <a:ext cx="4181475" cy="2540000"/>
            <a:chOff x="250825" y="2287588"/>
            <a:chExt cx="3168650" cy="1751012"/>
          </a:xfrm>
        </p:grpSpPr>
        <p:pic>
          <p:nvPicPr>
            <p:cNvPr id="1744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499" t="7169" r="2489" b="17564"/>
            <a:stretch>
              <a:fillRect/>
            </a:stretch>
          </p:blipFill>
          <p:spPr bwMode="auto">
            <a:xfrm>
              <a:off x="250825" y="2287588"/>
              <a:ext cx="3168650" cy="175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1619817" y="2349967"/>
              <a:ext cx="1584325" cy="286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</p:grpSp>
      <p:cxnSp>
        <p:nvCxnSpPr>
          <p:cNvPr id="66" name="Straight Arrow Connector 65"/>
          <p:cNvCxnSpPr/>
          <p:nvPr/>
        </p:nvCxnSpPr>
        <p:spPr>
          <a:xfrm rot="10800000" flipV="1">
            <a:off x="1812925" y="2185988"/>
            <a:ext cx="1104900" cy="10160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4" name="Picture 33"/>
          <p:cNvPicPr>
            <a:picLocks noChangeAspect="1" noChangeArrowheads="1"/>
          </p:cNvPicPr>
          <p:nvPr/>
        </p:nvPicPr>
        <p:blipFill>
          <a:blip r:embed="rId4" cstate="print"/>
          <a:srcRect l="63017" b="32425"/>
          <a:stretch>
            <a:fillRect/>
          </a:stretch>
        </p:blipFill>
        <p:spPr bwMode="auto">
          <a:xfrm>
            <a:off x="2917825" y="1563688"/>
            <a:ext cx="1514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3" descr="xyju01f685withtext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87838" y="1077913"/>
            <a:ext cx="8088312" cy="3754437"/>
          </a:xfrm>
        </p:spPr>
      </p:pic>
      <p:grpSp>
        <p:nvGrpSpPr>
          <p:cNvPr id="3" name="Group 91"/>
          <p:cNvGrpSpPr>
            <a:grpSpLocks/>
          </p:cNvGrpSpPr>
          <p:nvPr/>
        </p:nvGrpSpPr>
        <p:grpSpPr bwMode="auto">
          <a:xfrm>
            <a:off x="3992563" y="706438"/>
            <a:ext cx="5630862" cy="4489450"/>
            <a:chOff x="3992579" y="706170"/>
            <a:chExt cx="5631255" cy="4489011"/>
          </a:xfrm>
        </p:grpSpPr>
        <p:sp>
          <p:nvSpPr>
            <p:cNvPr id="88" name="Rectangle 87"/>
            <p:cNvSpPr/>
            <p:nvPr/>
          </p:nvSpPr>
          <p:spPr>
            <a:xfrm>
              <a:off x="4562531" y="706170"/>
              <a:ext cx="4354817" cy="12667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8618877" y="869666"/>
              <a:ext cx="1004957" cy="41636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992579" y="4571354"/>
              <a:ext cx="5277218" cy="6238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90" name="Rectangle 89"/>
          <p:cNvSpPr/>
          <p:nvPr/>
        </p:nvSpPr>
        <p:spPr>
          <a:xfrm>
            <a:off x="4283075" y="839788"/>
            <a:ext cx="404813" cy="4165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62475" y="1052513"/>
            <a:ext cx="4330700" cy="382428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9388" y="1052513"/>
            <a:ext cx="4321175" cy="382428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7420" name="Rectangle 94"/>
          <p:cNvSpPr>
            <a:spLocks noChangeArrowheads="1"/>
          </p:cNvSpPr>
          <p:nvPr/>
        </p:nvSpPr>
        <p:spPr bwMode="auto">
          <a:xfrm>
            <a:off x="6262688" y="4548188"/>
            <a:ext cx="827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mtClean="0">
                <a:solidFill>
                  <a:srgbClr val="FFFFFF"/>
                </a:solidFill>
                <a:latin typeface="Trebuchet MS" pitchFamily="34" charset="0"/>
              </a:rPr>
              <a:t>900 R</a:t>
            </a:r>
            <a:r>
              <a:rPr lang="en-GB" baseline="-25000" smtClean="0">
                <a:solidFill>
                  <a:srgbClr val="FFFFFF"/>
                </a:solidFill>
                <a:latin typeface="Trebuchet MS" pitchFamily="34" charset="0"/>
              </a:rPr>
              <a:t>J</a:t>
            </a:r>
          </a:p>
        </p:txBody>
      </p:sp>
      <p:cxnSp>
        <p:nvCxnSpPr>
          <p:cNvPr id="97" name="Straight Arrow Connector 96"/>
          <p:cNvCxnSpPr/>
          <p:nvPr/>
        </p:nvCxnSpPr>
        <p:spPr>
          <a:xfrm rot="10800000">
            <a:off x="4725988" y="4725988"/>
            <a:ext cx="1457325" cy="15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17420" idx="3"/>
          </p:cNvCxnSpPr>
          <p:nvPr/>
        </p:nvCxnSpPr>
        <p:spPr>
          <a:xfrm>
            <a:off x="7089775" y="4732338"/>
            <a:ext cx="1565275" cy="317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rot="5400000" flipH="1" flipV="1">
            <a:off x="8311357" y="2409031"/>
            <a:ext cx="850900" cy="15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rot="5400000">
            <a:off x="8292306" y="4137819"/>
            <a:ext cx="904875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/>
          <p:cNvSpPr/>
          <p:nvPr/>
        </p:nvSpPr>
        <p:spPr>
          <a:xfrm>
            <a:off x="8522568" y="2887884"/>
            <a:ext cx="461665" cy="735138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white"/>
                </a:solidFill>
                <a:latin typeface="Trebuchet MS" pitchFamily="34" charset="0"/>
                <a:cs typeface="Arial" pitchFamily="34" charset="0"/>
              </a:rPr>
              <a:t>600 R</a:t>
            </a:r>
            <a:r>
              <a:rPr lang="en-GB" baseline="-25000" dirty="0">
                <a:solidFill>
                  <a:prstClr val="white"/>
                </a:solidFill>
                <a:latin typeface="Trebuchet MS" pitchFamily="34" charset="0"/>
                <a:cs typeface="Arial" pitchFamily="34" charset="0"/>
              </a:rPr>
              <a:t>J</a:t>
            </a:r>
          </a:p>
        </p:txBody>
      </p:sp>
      <p:sp>
        <p:nvSpPr>
          <p:cNvPr id="17426" name="Rectangle 27"/>
          <p:cNvSpPr>
            <a:spLocks noChangeArrowheads="1"/>
          </p:cNvSpPr>
          <p:nvPr/>
        </p:nvSpPr>
        <p:spPr bwMode="auto">
          <a:xfrm>
            <a:off x="198438" y="1071563"/>
            <a:ext cx="4292600" cy="339725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t"/>
            <a:r>
              <a:rPr lang="en-GB" sz="1600" smtClean="0">
                <a:solidFill>
                  <a:srgbClr val="FFFFFF"/>
                </a:solidFill>
                <a:latin typeface="Trebuchet MS" pitchFamily="34" charset="0"/>
              </a:rPr>
              <a:t>Particle acceleration</a:t>
            </a:r>
          </a:p>
        </p:txBody>
      </p:sp>
      <p:sp>
        <p:nvSpPr>
          <p:cNvPr id="17427" name="Rectangle 27"/>
          <p:cNvSpPr>
            <a:spLocks noChangeArrowheads="1"/>
          </p:cNvSpPr>
          <p:nvPr/>
        </p:nvSpPr>
        <p:spPr bwMode="auto">
          <a:xfrm>
            <a:off x="4579938" y="1069975"/>
            <a:ext cx="4291012" cy="339725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t"/>
            <a:r>
              <a:rPr lang="en-GB" sz="1600" smtClean="0">
                <a:solidFill>
                  <a:srgbClr val="FFFFFF"/>
                </a:solidFill>
                <a:latin typeface="Trebuchet MS" pitchFamily="34" charset="0"/>
              </a:rPr>
              <a:t>Mass loss processes</a:t>
            </a:r>
          </a:p>
        </p:txBody>
      </p:sp>
      <p:sp>
        <p:nvSpPr>
          <p:cNvPr id="17428" name="TextBox 115"/>
          <p:cNvSpPr txBox="1">
            <a:spLocks noChangeArrowheads="1"/>
          </p:cNvSpPr>
          <p:nvPr/>
        </p:nvSpPr>
        <p:spPr bwMode="auto">
          <a:xfrm>
            <a:off x="7134225" y="1674813"/>
            <a:ext cx="14938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smtClean="0">
                <a:solidFill>
                  <a:srgbClr val="FFFFFF"/>
                </a:solidFill>
              </a:rPr>
              <a:t>Equatorial </a:t>
            </a:r>
            <a:r>
              <a:rPr lang="en-GB" sz="1400" smtClean="0">
                <a:solidFill>
                  <a:srgbClr val="FFFFFF"/>
                </a:solidFill>
                <a:latin typeface="Trebuchet MS" pitchFamily="34" charset="0"/>
              </a:rPr>
              <a:t>plane</a:t>
            </a:r>
          </a:p>
        </p:txBody>
      </p:sp>
      <p:pic>
        <p:nvPicPr>
          <p:cNvPr id="17430" name="Image 2"/>
          <p:cNvPicPr>
            <a:picLocks noChangeAspect="1"/>
          </p:cNvPicPr>
          <p:nvPr/>
        </p:nvPicPr>
        <p:blipFill>
          <a:blip r:embed="rId6" cstate="print"/>
          <a:srcRect t="89796"/>
          <a:stretch>
            <a:fillRect/>
          </a:stretch>
        </p:blipFill>
        <p:spPr bwMode="auto">
          <a:xfrm>
            <a:off x="0" y="6034088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1" name="Image 2"/>
          <p:cNvPicPr>
            <a:picLocks noChangeAspect="1"/>
          </p:cNvPicPr>
          <p:nvPr/>
        </p:nvPicPr>
        <p:blipFill>
          <a:blip r:embed="rId6" cstate="print"/>
          <a:srcRect t="-247" r="18736" b="83920"/>
          <a:stretch>
            <a:fillRect/>
          </a:stretch>
        </p:blipFill>
        <p:spPr bwMode="auto">
          <a:xfrm>
            <a:off x="0" y="5626100"/>
            <a:ext cx="7431088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 pitchFamily="-106" charset="0"/>
            </a:endParaRPr>
          </a:p>
        </p:txBody>
      </p:sp>
      <p:sp>
        <p:nvSpPr>
          <p:cNvPr id="31" name="TextBox 17"/>
          <p:cNvSpPr txBox="1">
            <a:spLocks noChangeArrowheads="1"/>
          </p:cNvSpPr>
          <p:nvPr/>
        </p:nvSpPr>
        <p:spPr bwMode="auto">
          <a:xfrm>
            <a:off x="-4763" y="361950"/>
            <a:ext cx="9144000" cy="369332"/>
          </a:xfrm>
          <a:prstGeom prst="rect">
            <a:avLst/>
          </a:prstGeom>
          <a:solidFill>
            <a:srgbClr val="595959"/>
          </a:solidFill>
          <a:ln w="19050" cmpd="sng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 smtClean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3.  Assess </a:t>
            </a:r>
            <a:r>
              <a:rPr lang="en-GB" sz="1800" dirty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global and continuous acceleration of particles</a:t>
            </a:r>
          </a:p>
        </p:txBody>
      </p:sp>
      <p:sp>
        <p:nvSpPr>
          <p:cNvPr id="32" name="Rectangle à coins arrondis 9"/>
          <p:cNvSpPr>
            <a:spLocks noChangeArrowheads="1"/>
          </p:cNvSpPr>
          <p:nvPr/>
        </p:nvSpPr>
        <p:spPr bwMode="auto">
          <a:xfrm>
            <a:off x="-4763" y="-39688"/>
            <a:ext cx="9144002" cy="3994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Explore the </a:t>
            </a:r>
            <a:r>
              <a:rPr lang="fr-FR" dirty="0" err="1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J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ovian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magnetosphere</a:t>
            </a:r>
            <a:endParaRPr lang="fr-FR" dirty="0" smtClean="0">
              <a:solidFill>
                <a:srgbClr val="0D0D0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01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9" y="872067"/>
            <a:ext cx="2738437" cy="231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 pitchFamily="-106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0" y="-28575"/>
            <a:ext cx="9144000" cy="504825"/>
          </a:xfrm>
          <a:prstGeom prst="rect">
            <a:avLst/>
          </a:prstGeom>
          <a:solidFill>
            <a:srgbClr val="595959"/>
          </a:solidFill>
          <a:ln>
            <a:noFill/>
          </a:ln>
          <a:effectLst>
            <a:outerShdw blurRad="63500" dist="250190" dir="8459995" algn="ctr" rotWithShape="0">
              <a:srgbClr val="000000">
                <a:alpha val="28000"/>
              </a:srgbClr>
            </a:outerShdw>
          </a:effectLst>
          <a:extLst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>
              <a:solidFill>
                <a:prstClr val="white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-1588" y="-30163"/>
            <a:ext cx="90011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Explore </a:t>
            </a:r>
            <a:r>
              <a:rPr lang="en-GB" sz="2400" dirty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the  Jupiter  system as an archetype for gas giants</a:t>
            </a:r>
            <a:endParaRPr lang="en-GB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Gill Sans MT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438400" y="2844800"/>
            <a:ext cx="1303867" cy="3556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3" descr="hst_15may2008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4850" y="2393444"/>
            <a:ext cx="265747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 l="5373" t="54863" r="3284" b="4382"/>
          <a:stretch>
            <a:fillRect/>
          </a:stretch>
        </p:blipFill>
        <p:spPr bwMode="auto">
          <a:xfrm>
            <a:off x="5673725" y="3841244"/>
            <a:ext cx="2874963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visir_15may2008.tif"/>
          <p:cNvPicPr>
            <a:picLocks noChangeAspect="1"/>
          </p:cNvPicPr>
          <p:nvPr/>
        </p:nvPicPr>
        <p:blipFill>
          <a:blip r:embed="rId6" cstate="print"/>
          <a:srcRect l="7668" r="668" b="17979"/>
          <a:stretch>
            <a:fillRect/>
          </a:stretch>
        </p:blipFill>
        <p:spPr bwMode="auto">
          <a:xfrm>
            <a:off x="5788025" y="810707"/>
            <a:ext cx="265430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2"/>
          <p:cNvPicPr>
            <a:picLocks noChangeAspect="1"/>
          </p:cNvPicPr>
          <p:nvPr/>
        </p:nvPicPr>
        <p:blipFill>
          <a:blip r:embed="rId7" cstate="print"/>
          <a:srcRect t="89796"/>
          <a:stretch>
            <a:fillRect/>
          </a:stretch>
        </p:blipFill>
        <p:spPr bwMode="auto">
          <a:xfrm>
            <a:off x="0" y="6613525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2"/>
          <p:cNvPicPr>
            <a:picLocks noChangeAspect="1"/>
          </p:cNvPicPr>
          <p:nvPr/>
        </p:nvPicPr>
        <p:blipFill>
          <a:blip r:embed="rId7" cstate="print"/>
          <a:srcRect t="-247" r="18736" b="83920"/>
          <a:stretch>
            <a:fillRect/>
          </a:stretch>
        </p:blipFill>
        <p:spPr bwMode="auto">
          <a:xfrm>
            <a:off x="0" y="6205537"/>
            <a:ext cx="7431088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er 31"/>
          <p:cNvGrpSpPr/>
          <p:nvPr/>
        </p:nvGrpSpPr>
        <p:grpSpPr>
          <a:xfrm>
            <a:off x="230773" y="4822319"/>
            <a:ext cx="8709290" cy="1390182"/>
            <a:chOff x="8604447" y="5978042"/>
            <a:chExt cx="4951988" cy="3164122"/>
          </a:xfrm>
          <a:solidFill>
            <a:schemeClr val="tx2">
              <a:lumMod val="75000"/>
              <a:lumOff val="25000"/>
            </a:schemeClr>
          </a:solidFill>
        </p:grpSpPr>
        <p:sp>
          <p:nvSpPr>
            <p:cNvPr id="25" name="Rectangle 24"/>
            <p:cNvSpPr/>
            <p:nvPr/>
          </p:nvSpPr>
          <p:spPr>
            <a:xfrm>
              <a:off x="8604447" y="5978042"/>
              <a:ext cx="4951988" cy="316412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 cmpd="sng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6" name="Rectangle 31"/>
            <p:cNvSpPr>
              <a:spLocks noChangeArrowheads="1"/>
            </p:cNvSpPr>
            <p:nvPr/>
          </p:nvSpPr>
          <p:spPr bwMode="auto">
            <a:xfrm>
              <a:off x="8631118" y="6003217"/>
              <a:ext cx="4907535" cy="2965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120000"/>
                </a:lnSpc>
                <a:defRPr/>
              </a:pPr>
              <a:r>
                <a:rPr lang="fr-FR" b="1" dirty="0">
                  <a:solidFill>
                    <a:srgbClr val="FFFFFF"/>
                  </a:solidFill>
                  <a:latin typeface="Trebuchet MS" charset="0"/>
                  <a:cs typeface="+mn-cs"/>
                </a:rPr>
                <a:t>JUICE OBJECTIVES</a:t>
              </a:r>
              <a:endParaRPr lang="fr-FR" dirty="0">
                <a:solidFill>
                  <a:srgbClr val="FFFFFF"/>
                </a:solidFill>
                <a:cs typeface="+mn-cs"/>
              </a:endParaRPr>
            </a:p>
            <a:p>
              <a:pPr marL="285750" indent="-285750" eaLnBrk="0" hangingPunct="0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</a:rPr>
                <a:t>Characterise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</a:rPr>
                <a:t> the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</a:rPr>
                <a:t>atmospheric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</a:rPr>
                <a:t>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</a:rPr>
                <a:t>dynamics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</a:rPr>
                <a:t> and circulation</a:t>
              </a:r>
            </a:p>
            <a:p>
              <a:pPr marL="285750" indent="-285750" eaLnBrk="0" hangingPunct="0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</a:rPr>
                <a:t>Characterise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</a:rPr>
                <a:t> the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</a:rPr>
                <a:t>atmospheric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</a:rPr>
                <a:t> composition and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</a:rPr>
                <a:t>chemistry</a:t>
              </a:r>
              <a:endParaRPr lang="fr-FR" sz="1600" dirty="0">
                <a:solidFill>
                  <a:srgbClr val="FFFFFF"/>
                </a:solidFill>
                <a:latin typeface="Trebuchet MS" charset="0"/>
              </a:endParaRPr>
            </a:p>
            <a:p>
              <a:pPr marL="285750" indent="-285750" eaLnBrk="0" hangingPunct="0">
                <a:lnSpc>
                  <a:spcPct val="120000"/>
                </a:lnSpc>
                <a:buFont typeface="Arial"/>
                <a:buChar char="•"/>
                <a:defRPr/>
              </a:pP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</a:rPr>
                <a:t>Characterise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</a:rPr>
                <a:t> the </a:t>
              </a:r>
              <a:r>
                <a:rPr lang="fr-FR" sz="1600" dirty="0" err="1">
                  <a:solidFill>
                    <a:srgbClr val="FFFFFF"/>
                  </a:solidFill>
                  <a:latin typeface="Trebuchet MS" charset="0"/>
                </a:rPr>
                <a:t>atmospheric</a:t>
              </a:r>
              <a:r>
                <a:rPr lang="fr-FR" sz="1600" dirty="0">
                  <a:solidFill>
                    <a:srgbClr val="FFFFFF"/>
                  </a:solidFill>
                  <a:latin typeface="Trebuchet MS" charset="0"/>
                </a:rPr>
                <a:t> vertical structure</a:t>
              </a:r>
            </a:p>
          </p:txBody>
        </p:sp>
      </p:grpSp>
      <p:sp>
        <p:nvSpPr>
          <p:cNvPr id="10" name="Rectangle à coins arrondis 9"/>
          <p:cNvSpPr>
            <a:spLocks noChangeArrowheads="1"/>
          </p:cNvSpPr>
          <p:nvPr/>
        </p:nvSpPr>
        <p:spPr bwMode="auto">
          <a:xfrm>
            <a:off x="0" y="472572"/>
            <a:ext cx="9144000" cy="3994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Characterise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the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Jovian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atmosphere</a:t>
            </a:r>
            <a:endParaRPr lang="fr-FR" dirty="0" smtClean="0">
              <a:solidFill>
                <a:srgbClr val="0D0D0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ill Sans MT" charset="0"/>
            </a:endParaRP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1231900"/>
            <a:ext cx="3545796" cy="360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752606" y="2971800"/>
            <a:ext cx="72866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8334" b="53986"/>
          <a:stretch>
            <a:fillRect/>
          </a:stretch>
        </p:blipFill>
        <p:spPr bwMode="auto">
          <a:xfrm>
            <a:off x="-261393" y="3262849"/>
            <a:ext cx="3447040" cy="141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13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/>
          </p:cNvPicPr>
          <p:nvPr/>
        </p:nvPicPr>
        <p:blipFill>
          <a:blip r:embed="rId3" cstate="print"/>
          <a:srcRect b="10803"/>
          <a:stretch>
            <a:fillRect/>
          </a:stretch>
        </p:blipFill>
        <p:spPr bwMode="auto">
          <a:xfrm>
            <a:off x="2583971" y="850900"/>
            <a:ext cx="3961292" cy="442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6"/>
          <p:cNvSpPr txBox="1">
            <a:spLocks noChangeArrowheads="1"/>
          </p:cNvSpPr>
          <p:nvPr/>
        </p:nvSpPr>
        <p:spPr bwMode="auto">
          <a:xfrm>
            <a:off x="6596063" y="1398587"/>
            <a:ext cx="2176462" cy="9540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  <a:ea typeface="MS PGothic" pitchFamily="34" charset="-128"/>
                <a:cs typeface="+mn-cs"/>
              </a:rPr>
              <a:t>How does Jupiter</a:t>
            </a:r>
            <a:r>
              <a:rPr lang="en-US" altLang="en-US" sz="1400" dirty="0" smtClean="0">
                <a:solidFill>
                  <a:prstClr val="white"/>
                </a:solidFill>
                <a:ea typeface="MS PGothic" pitchFamily="34" charset="-128"/>
                <a:cs typeface="+mn-cs"/>
              </a:rPr>
              <a:t>’</a:t>
            </a:r>
            <a:r>
              <a:rPr lang="en-US" sz="1400" dirty="0" smtClean="0">
                <a:solidFill>
                  <a:prstClr val="white"/>
                </a:solidFill>
                <a:ea typeface="MS PGothic" pitchFamily="34" charset="-128"/>
                <a:cs typeface="+mn-cs"/>
              </a:rPr>
              <a:t>s atmosphere couple  to the immediate planetary environment?</a:t>
            </a:r>
          </a:p>
        </p:txBody>
      </p:sp>
      <p:sp>
        <p:nvSpPr>
          <p:cNvPr id="8196" name="TextBox 7"/>
          <p:cNvSpPr txBox="1">
            <a:spLocks noChangeArrowheads="1"/>
          </p:cNvSpPr>
          <p:nvPr/>
        </p:nvSpPr>
        <p:spPr bwMode="auto">
          <a:xfrm>
            <a:off x="6862763" y="2652713"/>
            <a:ext cx="2174875" cy="9540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smtClean="0">
                <a:solidFill>
                  <a:prstClr val="white"/>
                </a:solidFill>
                <a:ea typeface="MS PGothic" pitchFamily="34" charset="-128"/>
                <a:cs typeface="+mn-cs"/>
              </a:rPr>
              <a:t>How is energy transported to and redistributed within the upper atmosphere?</a:t>
            </a:r>
          </a:p>
        </p:txBody>
      </p:sp>
      <p:sp>
        <p:nvSpPr>
          <p:cNvPr id="8197" name="TextBox 8"/>
          <p:cNvSpPr txBox="1">
            <a:spLocks noChangeArrowheads="1"/>
          </p:cNvSpPr>
          <p:nvPr/>
        </p:nvSpPr>
        <p:spPr bwMode="auto">
          <a:xfrm>
            <a:off x="107950" y="1875631"/>
            <a:ext cx="2174875" cy="11699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smtClean="0">
                <a:solidFill>
                  <a:prstClr val="white"/>
                </a:solidFill>
                <a:ea typeface="MS PGothic" pitchFamily="34" charset="-128"/>
                <a:cs typeface="+mn-cs"/>
              </a:rPr>
              <a:t>What is the circulation in the middle atmosphere, and how is it coupled to the deeper atmosphere (e.g., waves?)</a:t>
            </a:r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274638" y="4683919"/>
            <a:ext cx="2174875" cy="9540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smtClean="0">
                <a:solidFill>
                  <a:prstClr val="white"/>
                </a:solidFill>
                <a:ea typeface="MS PGothic" pitchFamily="34" charset="-128"/>
                <a:cs typeface="+mn-cs"/>
              </a:rPr>
              <a:t>How are zonal winds, eddies and vortices powered in the weather layer?  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6748463" y="5160963"/>
            <a:ext cx="2174875" cy="9540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smtClean="0">
                <a:solidFill>
                  <a:prstClr val="white"/>
                </a:solidFill>
                <a:ea typeface="MS PGothic" pitchFamily="34" charset="-128"/>
                <a:cs typeface="+mn-cs"/>
              </a:rPr>
              <a:t>What is the composition and properties of Jupiter</a:t>
            </a:r>
            <a:r>
              <a:rPr lang="en-US" altLang="en-US" sz="1400" smtClean="0">
                <a:solidFill>
                  <a:prstClr val="white"/>
                </a:solidFill>
                <a:ea typeface="MS PGothic" pitchFamily="34" charset="-128"/>
                <a:cs typeface="+mn-cs"/>
              </a:rPr>
              <a:t>’</a:t>
            </a:r>
            <a:r>
              <a:rPr lang="en-US" sz="1400" smtClean="0">
                <a:solidFill>
                  <a:prstClr val="white"/>
                </a:solidFill>
                <a:ea typeface="MS PGothic" pitchFamily="34" charset="-128"/>
                <a:cs typeface="+mn-cs"/>
              </a:rPr>
              <a:t>s clouds &amp; hazes?</a:t>
            </a:r>
          </a:p>
        </p:txBody>
      </p:sp>
      <p:sp>
        <p:nvSpPr>
          <p:cNvPr id="8200" name="TextBox 11"/>
          <p:cNvSpPr txBox="1">
            <a:spLocks noChangeArrowheads="1"/>
          </p:cNvSpPr>
          <p:nvPr/>
        </p:nvSpPr>
        <p:spPr bwMode="auto">
          <a:xfrm>
            <a:off x="355600" y="3366294"/>
            <a:ext cx="2176463" cy="9540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smtClean="0">
                <a:solidFill>
                  <a:prstClr val="white"/>
                </a:solidFill>
                <a:ea typeface="MS PGothic" pitchFamily="34" charset="-128"/>
                <a:cs typeface="+mn-cs"/>
              </a:rPr>
              <a:t>What is the chemistry of the middle atmosphere, and the rate of exogenic influx of material?</a:t>
            </a:r>
          </a:p>
        </p:txBody>
      </p:sp>
      <p:sp>
        <p:nvSpPr>
          <p:cNvPr id="8201" name="TextBox 12"/>
          <p:cNvSpPr txBox="1">
            <a:spLocks noChangeArrowheads="1"/>
          </p:cNvSpPr>
          <p:nvPr/>
        </p:nvSpPr>
        <p:spPr bwMode="auto">
          <a:xfrm>
            <a:off x="6596063" y="3843338"/>
            <a:ext cx="2176462" cy="9540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smtClean="0">
                <a:solidFill>
                  <a:prstClr val="white"/>
                </a:solidFill>
                <a:ea typeface="MS PGothic" pitchFamily="34" charset="-128"/>
                <a:cs typeface="+mn-cs"/>
              </a:rPr>
              <a:t>How are albedo contrasts related to environmental conditions?</a:t>
            </a:r>
          </a:p>
        </p:txBody>
      </p:sp>
      <p:sp>
        <p:nvSpPr>
          <p:cNvPr id="8202" name="TextBox 13"/>
          <p:cNvSpPr txBox="1">
            <a:spLocks noChangeArrowheads="1"/>
          </p:cNvSpPr>
          <p:nvPr/>
        </p:nvSpPr>
        <p:spPr bwMode="auto">
          <a:xfrm>
            <a:off x="2633663" y="5449888"/>
            <a:ext cx="1654175" cy="7381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smtClean="0">
                <a:solidFill>
                  <a:prstClr val="white"/>
                </a:solidFill>
                <a:ea typeface="MS PGothic" pitchFamily="34" charset="-128"/>
                <a:cs typeface="+mn-cs"/>
              </a:rPr>
              <a:t>What is the importance of moist convection?</a:t>
            </a:r>
          </a:p>
        </p:txBody>
      </p:sp>
      <p:sp>
        <p:nvSpPr>
          <p:cNvPr id="8203" name="TextBox 14"/>
          <p:cNvSpPr txBox="1">
            <a:spLocks noChangeArrowheads="1"/>
          </p:cNvSpPr>
          <p:nvPr/>
        </p:nvSpPr>
        <p:spPr bwMode="auto">
          <a:xfrm>
            <a:off x="4413250" y="5427663"/>
            <a:ext cx="2182813" cy="7381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smtClean="0">
                <a:solidFill>
                  <a:prstClr val="white"/>
                </a:solidFill>
                <a:ea typeface="MS PGothic" pitchFamily="34" charset="-128"/>
                <a:cs typeface="+mn-cs"/>
              </a:rPr>
              <a:t>How does the atmosphere couple to the deep abyssal layer?</a:t>
            </a: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0" y="374650"/>
            <a:ext cx="9144000" cy="369332"/>
          </a:xfrm>
          <a:prstGeom prst="rect">
            <a:avLst/>
          </a:prstGeom>
          <a:solidFill>
            <a:srgbClr val="595959"/>
          </a:solidFill>
          <a:ln w="19050" cmpd="sng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1. </a:t>
            </a:r>
            <a:r>
              <a:rPr lang="en-GB" sz="1800" dirty="0" smtClean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Study the exchange processes from </a:t>
            </a:r>
            <a:r>
              <a:rPr lang="en-GB" sz="1800" dirty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deep abyssal </a:t>
            </a:r>
            <a:r>
              <a:rPr lang="en-GB" sz="1800" dirty="0" smtClean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interior to the external environment</a:t>
            </a:r>
            <a:endParaRPr lang="en-GB" sz="1800" dirty="0">
              <a:solidFill>
                <a:srgbClr val="FFFFFF"/>
              </a:solidFill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15" name="Rectangle à coins arrondis 9"/>
          <p:cNvSpPr>
            <a:spLocks noChangeArrowheads="1"/>
          </p:cNvSpPr>
          <p:nvPr/>
        </p:nvSpPr>
        <p:spPr bwMode="auto">
          <a:xfrm>
            <a:off x="0" y="-26988"/>
            <a:ext cx="9144002" cy="3994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Characterise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the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Jovian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atmosphere</a:t>
            </a:r>
            <a:endParaRPr lang="fr-FR" dirty="0" smtClean="0">
              <a:solidFill>
                <a:srgbClr val="0D0D0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87312" y="751040"/>
            <a:ext cx="5145088" cy="6077492"/>
            <a:chOff x="150813" y="1593850"/>
            <a:chExt cx="3871912" cy="4573588"/>
          </a:xfrm>
        </p:grpSpPr>
        <p:pic>
          <p:nvPicPr>
            <p:cNvPr id="9218" name="Picture 3"/>
            <p:cNvPicPr>
              <a:picLocks noChangeAspect="1"/>
            </p:cNvPicPr>
            <p:nvPr/>
          </p:nvPicPr>
          <p:blipFill>
            <a:blip r:embed="rId3" cstate="print"/>
            <a:srcRect l="15813" r="41837"/>
            <a:stretch>
              <a:fillRect/>
            </a:stretch>
          </p:blipFill>
          <p:spPr bwMode="auto">
            <a:xfrm>
              <a:off x="150813" y="1593850"/>
              <a:ext cx="3871912" cy="4573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>
              <a:cxnSpLocks noChangeShapeType="1"/>
            </p:cNvCxnSpPr>
            <p:nvPr/>
          </p:nvCxnSpPr>
          <p:spPr bwMode="auto">
            <a:xfrm>
              <a:off x="150813" y="2312988"/>
              <a:ext cx="3871912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>
              <a:off x="150813" y="3409950"/>
              <a:ext cx="3871912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>
              <a:off x="150813" y="4429125"/>
              <a:ext cx="3871912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>
              <a:off x="150813" y="5473700"/>
              <a:ext cx="3871912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232400" y="3164317"/>
            <a:ext cx="4054475" cy="19097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000" b="1" dirty="0" smtClean="0">
                <a:solidFill>
                  <a:srgbClr val="FF6600"/>
                </a:solidFill>
              </a:rPr>
              <a:t>Equatorial Zone &amp; Belts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What controls tropical oscillation periods ?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What is the circulation and dynamics of equatorial upwelling, giant storms, plumes, vortices?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What determines the </a:t>
            </a:r>
            <a:r>
              <a:rPr lang="en-US" sz="1600" dirty="0" err="1" smtClean="0">
                <a:solidFill>
                  <a:srgbClr val="FFFFFF"/>
                </a:solidFill>
              </a:rPr>
              <a:t>colour</a:t>
            </a:r>
            <a:r>
              <a:rPr lang="en-US" sz="1600" dirty="0" smtClean="0">
                <a:solidFill>
                  <a:srgbClr val="FFFFFF"/>
                </a:solidFill>
              </a:rPr>
              <a:t> life cycle of Jupiter</a:t>
            </a:r>
            <a:r>
              <a:rPr lang="en-US" altLang="en-US" sz="1600" dirty="0" smtClean="0">
                <a:solidFill>
                  <a:srgbClr val="FFFFFF"/>
                </a:solidFill>
              </a:rPr>
              <a:t>’</a:t>
            </a:r>
            <a:r>
              <a:rPr lang="en-US" sz="1600" dirty="0" smtClean="0">
                <a:solidFill>
                  <a:srgbClr val="FFFFFF"/>
                </a:solidFill>
              </a:rPr>
              <a:t>s belts?</a:t>
            </a: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0" y="374650"/>
            <a:ext cx="9144000" cy="369332"/>
          </a:xfrm>
          <a:prstGeom prst="rect">
            <a:avLst/>
          </a:prstGeom>
          <a:solidFill>
            <a:srgbClr val="595959"/>
          </a:solidFill>
          <a:ln w="19050" cmpd="sng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 smtClean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2. Study the exchange processes at each depth from equatorial regions to the poles</a:t>
            </a:r>
            <a:endParaRPr lang="en-GB" sz="1800" dirty="0">
              <a:solidFill>
                <a:srgbClr val="FFFFFF"/>
              </a:solidFill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12" name="Rectangle à coins arrondis 9"/>
          <p:cNvSpPr>
            <a:spLocks noChangeArrowheads="1"/>
          </p:cNvSpPr>
          <p:nvPr/>
        </p:nvSpPr>
        <p:spPr bwMode="auto">
          <a:xfrm>
            <a:off x="0" y="-26988"/>
            <a:ext cx="9144002" cy="3994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Characterise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the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Jovian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atmosphere</a:t>
            </a:r>
            <a:endParaRPr lang="fr-FR" dirty="0" smtClean="0">
              <a:solidFill>
                <a:srgbClr val="0D0D0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ill Sans MT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232400" y="1770148"/>
            <a:ext cx="4054475" cy="123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/>
              <a:buNone/>
            </a:pPr>
            <a:r>
              <a:rPr lang="en-US" sz="2000" b="1" dirty="0" smtClean="0">
                <a:solidFill>
                  <a:srgbClr val="FF6600"/>
                </a:solidFill>
              </a:rPr>
              <a:t>Mid-latitudes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How stable are extra-tropical jets, and what powers the jets?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What is the origin of planetary waves at mid-latitudes?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232400" y="5637974"/>
            <a:ext cx="4054475" cy="1219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/>
              <a:buNone/>
            </a:pPr>
            <a:r>
              <a:rPr lang="en-US" sz="2000" b="1" dirty="0" smtClean="0">
                <a:solidFill>
                  <a:srgbClr val="FF6600"/>
                </a:solidFill>
              </a:rPr>
              <a:t>Polar latitudes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Apex of a planet-wide circulation, unique hazes, chemistry, temp.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solidFill>
                  <a:srgbClr val="FFFFFF"/>
                </a:solidFill>
              </a:rPr>
              <a:t>Connection to aurorae and charged environment?</a:t>
            </a:r>
          </a:p>
        </p:txBody>
      </p:sp>
    </p:spTree>
    <p:extLst>
      <p:ext uri="{BB962C8B-B14F-4D97-AF65-F5344CB8AC3E}">
        <p14:creationId xmlns:p14="http://schemas.microsoft.com/office/powerpoint/2010/main" val="368576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Jupiter Remote Sensing</a:t>
            </a:r>
          </a:p>
        </p:txBody>
      </p:sp>
      <p:sp>
        <p:nvSpPr>
          <p:cNvPr id="27" name="TextBox 17"/>
          <p:cNvSpPr txBox="1">
            <a:spLocks noChangeArrowheads="1"/>
          </p:cNvSpPr>
          <p:nvPr/>
        </p:nvSpPr>
        <p:spPr bwMode="auto">
          <a:xfrm>
            <a:off x="0" y="374650"/>
            <a:ext cx="9144000" cy="646331"/>
          </a:xfrm>
          <a:prstGeom prst="rect">
            <a:avLst/>
          </a:prstGeom>
          <a:solidFill>
            <a:srgbClr val="595959"/>
          </a:solidFill>
          <a:ln w="19050" cmpd="sng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3. Evaluate </a:t>
            </a:r>
            <a:r>
              <a:rPr lang="en-GB" sz="1800" dirty="0" smtClean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the variability, </a:t>
            </a:r>
            <a:r>
              <a:rPr lang="en-US" sz="1800" b="1" i="1" dirty="0">
                <a:solidFill>
                  <a:srgbClr val="FF0000"/>
                </a:solidFill>
                <a:latin typeface="Calibri"/>
                <a:ea typeface="MS PGothic" pitchFamily="34" charset="-128"/>
              </a:rPr>
              <a:t>on multiple timescales from hours to </a:t>
            </a:r>
            <a:r>
              <a:rPr lang="en-US" sz="1800" b="1" i="1" dirty="0" smtClean="0">
                <a:solidFill>
                  <a:srgbClr val="FF0000"/>
                </a:solidFill>
                <a:latin typeface="Calibri"/>
                <a:ea typeface="MS PGothic" pitchFamily="34" charset="-128"/>
              </a:rPr>
              <a:t>years</a:t>
            </a:r>
            <a:r>
              <a:rPr lang="en-US" sz="1800" i="1" dirty="0" smtClean="0">
                <a:solidFill>
                  <a:schemeClr val="bg1"/>
                </a:solidFill>
                <a:latin typeface="Calibri"/>
                <a:ea typeface="MS PGothic" pitchFamily="34" charset="-128"/>
              </a:rPr>
              <a:t>, </a:t>
            </a:r>
            <a:r>
              <a:rPr lang="en-GB" sz="1800" dirty="0" smtClean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of the processes </a:t>
            </a:r>
            <a:r>
              <a:rPr lang="en-GB" sz="1800" dirty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transporting energy, momentum </a:t>
            </a:r>
            <a:r>
              <a:rPr lang="en-GB" sz="1800" dirty="0" smtClean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and </a:t>
            </a:r>
            <a:r>
              <a:rPr lang="en-GB" sz="1800" dirty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material from place to place</a:t>
            </a:r>
            <a:r>
              <a:rPr lang="en-GB" sz="1800" dirty="0" smtClean="0">
                <a:solidFill>
                  <a:srgbClr val="FFFFFF"/>
                </a:solidFill>
                <a:latin typeface="Gill Sans MT" pitchFamily="34" charset="0"/>
                <a:cs typeface="Arial" pitchFamily="34" charset="0"/>
              </a:rPr>
              <a:t>.</a:t>
            </a:r>
            <a:endParaRPr lang="en-GB" sz="1800" dirty="0">
              <a:solidFill>
                <a:srgbClr val="FFFFFF"/>
              </a:solidFill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32" name="Rectangle à coins arrondis 9"/>
          <p:cNvSpPr>
            <a:spLocks noChangeArrowheads="1"/>
          </p:cNvSpPr>
          <p:nvPr/>
        </p:nvSpPr>
        <p:spPr bwMode="auto">
          <a:xfrm>
            <a:off x="0" y="-26988"/>
            <a:ext cx="9144002" cy="3994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Characterise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the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Jovian</a:t>
            </a:r>
            <a:r>
              <a:rPr lang="fr-FR" dirty="0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</a:t>
            </a:r>
            <a:r>
              <a:rPr lang="fr-FR" dirty="0" err="1" smtClean="0">
                <a:solidFill>
                  <a:srgbClr val="0D0D0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atmosphere</a:t>
            </a:r>
            <a:endParaRPr lang="fr-FR" dirty="0" smtClean="0">
              <a:solidFill>
                <a:srgbClr val="0D0D0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ill Sans MT" charset="0"/>
            </a:endParaRPr>
          </a:p>
        </p:txBody>
      </p:sp>
      <p:pic>
        <p:nvPicPr>
          <p:cNvPr id="3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6606">
            <a:off x="5137150" y="2919413"/>
            <a:ext cx="1576388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Kprime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2925763"/>
            <a:ext cx="160813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863850"/>
            <a:ext cx="17780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9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6113" t="63952" r="66662" b="14683"/>
          <a:stretch/>
        </p:blipFill>
        <p:spPr>
          <a:xfrm>
            <a:off x="6938835" y="2946757"/>
            <a:ext cx="1459442" cy="1455415"/>
          </a:xfrm>
          <a:prstGeom prst="rect">
            <a:avLst/>
          </a:prstGeom>
        </p:spPr>
      </p:pic>
      <p:pic>
        <p:nvPicPr>
          <p:cNvPr id="36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2925763"/>
            <a:ext cx="15541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Arrow Connector 18"/>
          <p:cNvCxnSpPr/>
          <p:nvPr/>
        </p:nvCxnSpPr>
        <p:spPr>
          <a:xfrm>
            <a:off x="280988" y="2863850"/>
            <a:ext cx="8582025" cy="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20"/>
          <p:cNvCxnSpPr/>
          <p:nvPr/>
        </p:nvCxnSpPr>
        <p:spPr>
          <a:xfrm flipH="1">
            <a:off x="728663" y="2570163"/>
            <a:ext cx="180975" cy="9032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22"/>
          <p:cNvCxnSpPr>
            <a:stCxn id="46" idx="0"/>
          </p:cNvCxnSpPr>
          <p:nvPr/>
        </p:nvCxnSpPr>
        <p:spPr>
          <a:xfrm flipV="1">
            <a:off x="1346200" y="3938588"/>
            <a:ext cx="1287463" cy="650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4"/>
          <p:cNvCxnSpPr/>
          <p:nvPr/>
        </p:nvCxnSpPr>
        <p:spPr>
          <a:xfrm>
            <a:off x="4098925" y="2684463"/>
            <a:ext cx="98425" cy="773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28"/>
          <p:cNvCxnSpPr/>
          <p:nvPr/>
        </p:nvCxnSpPr>
        <p:spPr>
          <a:xfrm flipH="1">
            <a:off x="6010275" y="1795463"/>
            <a:ext cx="950913" cy="16938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0"/>
          <p:cNvCxnSpPr/>
          <p:nvPr/>
        </p:nvCxnSpPr>
        <p:spPr>
          <a:xfrm flipV="1">
            <a:off x="7450138" y="3754438"/>
            <a:ext cx="265112" cy="812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31"/>
          <p:cNvSpPr txBox="1">
            <a:spLocks noChangeArrowheads="1"/>
          </p:cNvSpPr>
          <p:nvPr/>
        </p:nvSpPr>
        <p:spPr bwMode="auto">
          <a:xfrm>
            <a:off x="8377238" y="2501900"/>
            <a:ext cx="30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00"/>
                </a:solidFill>
              </a:rPr>
              <a:t>λ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852988" y="2898775"/>
            <a:ext cx="304800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714875" y="4275138"/>
            <a:ext cx="490538" cy="2619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TextBox 29"/>
          <p:cNvSpPr txBox="1"/>
          <p:nvPr/>
        </p:nvSpPr>
        <p:spPr>
          <a:xfrm>
            <a:off x="93663" y="4589463"/>
            <a:ext cx="2506662" cy="13843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400" b="1" dirty="0">
                <a:solidFill>
                  <a:schemeClr val="bg1"/>
                </a:solidFill>
                <a:latin typeface="Trebuchet MS" charset="0"/>
              </a:rPr>
              <a:t>Visible </a:t>
            </a:r>
            <a:r>
              <a:rPr lang="en-GB" sz="1400" b="1" dirty="0" smtClean="0">
                <a:solidFill>
                  <a:schemeClr val="bg1"/>
                </a:solidFill>
                <a:latin typeface="Trebuchet MS" charset="0"/>
              </a:rPr>
              <a:t>Camera (HRC/WAC): </a:t>
            </a:r>
          </a:p>
          <a:p>
            <a:pPr eaLnBrk="1" hangingPunct="1">
              <a:defRPr/>
            </a:pPr>
            <a:r>
              <a:rPr lang="en-GB" sz="1400" dirty="0" smtClean="0">
                <a:solidFill>
                  <a:schemeClr val="bg1"/>
                </a:solidFill>
                <a:latin typeface="Trebuchet MS" charset="0"/>
              </a:rPr>
              <a:t>Narrow </a:t>
            </a:r>
            <a:r>
              <a:rPr lang="en-GB" sz="1400" dirty="0">
                <a:solidFill>
                  <a:schemeClr val="bg1"/>
                </a:solidFill>
                <a:latin typeface="Trebuchet MS" charset="0"/>
              </a:rPr>
              <a:t>filters to probe strong CH</a:t>
            </a:r>
            <a:r>
              <a:rPr lang="en-GB" sz="1400" baseline="-25000" dirty="0">
                <a:solidFill>
                  <a:schemeClr val="bg1"/>
                </a:solidFill>
                <a:latin typeface="Trebuchet MS" charset="0"/>
              </a:rPr>
              <a:t>4</a:t>
            </a:r>
            <a:r>
              <a:rPr lang="en-GB" sz="1400" dirty="0">
                <a:solidFill>
                  <a:schemeClr val="bg1"/>
                </a:solidFill>
                <a:latin typeface="Trebuchet MS" charset="0"/>
              </a:rPr>
              <a:t> absorptions, cloud </a:t>
            </a:r>
            <a:r>
              <a:rPr lang="en-GB" sz="1400" dirty="0" smtClean="0">
                <a:solidFill>
                  <a:schemeClr val="bg1"/>
                </a:solidFill>
                <a:latin typeface="Trebuchet MS" charset="0"/>
              </a:rPr>
              <a:t>structure</a:t>
            </a:r>
            <a:r>
              <a:rPr lang="en-GB" sz="1400" dirty="0">
                <a:solidFill>
                  <a:schemeClr val="bg1"/>
                </a:solidFill>
                <a:latin typeface="Trebuchet MS" charset="0"/>
              </a:rPr>
              <a:t>, wind </a:t>
            </a:r>
            <a:r>
              <a:rPr lang="en-GB" sz="1400" dirty="0" smtClean="0">
                <a:solidFill>
                  <a:schemeClr val="bg1"/>
                </a:solidFill>
                <a:latin typeface="Trebuchet MS" charset="0"/>
              </a:rPr>
              <a:t>tracking, lightning studies, cloud colouration</a:t>
            </a:r>
            <a:endParaRPr lang="en-GB" sz="1400" dirty="0">
              <a:solidFill>
                <a:schemeClr val="bg1"/>
              </a:solidFill>
              <a:latin typeface="Trebuchet MS" charset="0"/>
            </a:endParaRPr>
          </a:p>
        </p:txBody>
      </p:sp>
      <p:sp>
        <p:nvSpPr>
          <p:cNvPr id="47" name="TextBox 31"/>
          <p:cNvSpPr txBox="1"/>
          <p:nvPr/>
        </p:nvSpPr>
        <p:spPr>
          <a:xfrm>
            <a:off x="3187700" y="1462088"/>
            <a:ext cx="2497138" cy="116998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400" b="1" dirty="0">
                <a:solidFill>
                  <a:srgbClr val="000000"/>
                </a:solidFill>
                <a:latin typeface="Trebuchet MS" charset="0"/>
              </a:rPr>
              <a:t>Near-IR </a:t>
            </a:r>
            <a:r>
              <a:rPr lang="en-GB" sz="1400" b="1" dirty="0" smtClean="0">
                <a:solidFill>
                  <a:srgbClr val="000000"/>
                </a:solidFill>
                <a:latin typeface="Trebuchet MS" charset="0"/>
              </a:rPr>
              <a:t>(VIRHIS): </a:t>
            </a:r>
          </a:p>
          <a:p>
            <a:pPr eaLnBrk="1" hangingPunct="1">
              <a:defRPr/>
            </a:pPr>
            <a:r>
              <a:rPr lang="en-GB" sz="1400" dirty="0" smtClean="0">
                <a:solidFill>
                  <a:srgbClr val="000000"/>
                </a:solidFill>
                <a:latin typeface="Trebuchet MS" charset="0"/>
              </a:rPr>
              <a:t>5</a:t>
            </a:r>
            <a:r>
              <a:rPr lang="en-GB" sz="1400" dirty="0">
                <a:solidFill>
                  <a:srgbClr val="000000"/>
                </a:solidFill>
                <a:latin typeface="Trebuchet MS" charset="0"/>
              </a:rPr>
              <a:t>-10 </a:t>
            </a:r>
            <a:r>
              <a:rPr lang="en-GB" sz="1400" dirty="0" smtClean="0">
                <a:solidFill>
                  <a:srgbClr val="000000"/>
                </a:solidFill>
                <a:latin typeface="Trebuchet MS" charset="0"/>
              </a:rPr>
              <a:t>nm resolution; cloud studies; resolve NH3/H2O ice features; extend </a:t>
            </a:r>
            <a:r>
              <a:rPr lang="en-GB" sz="1400" dirty="0">
                <a:solidFill>
                  <a:srgbClr val="000000"/>
                </a:solidFill>
                <a:latin typeface="Trebuchet MS" charset="0"/>
              </a:rPr>
              <a:t>beyond 5 </a:t>
            </a:r>
            <a:r>
              <a:rPr lang="en-GB" sz="1400" dirty="0" smtClean="0">
                <a:solidFill>
                  <a:srgbClr val="000000"/>
                </a:solidFill>
                <a:latin typeface="Trebuchet MS" charset="0"/>
              </a:rPr>
              <a:t>µm thermal emission</a:t>
            </a:r>
            <a:endParaRPr lang="en-GB" sz="1400" dirty="0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48" name="TextBox 32"/>
          <p:cNvSpPr txBox="1"/>
          <p:nvPr/>
        </p:nvSpPr>
        <p:spPr>
          <a:xfrm>
            <a:off x="6296025" y="1455738"/>
            <a:ext cx="2068513" cy="11699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400" b="1" dirty="0">
                <a:solidFill>
                  <a:srgbClr val="FFFFFF"/>
                </a:solidFill>
                <a:latin typeface="Trebuchet MS" charset="0"/>
              </a:rPr>
              <a:t>Sub-</a:t>
            </a:r>
            <a:r>
              <a:rPr lang="en-GB" sz="1400" b="1" dirty="0" smtClean="0">
                <a:solidFill>
                  <a:srgbClr val="FFFFFF"/>
                </a:solidFill>
                <a:latin typeface="Trebuchet MS" charset="0"/>
              </a:rPr>
              <a:t>mm (SWI): </a:t>
            </a:r>
          </a:p>
          <a:p>
            <a:pPr eaLnBrk="1" hangingPunct="1">
              <a:defRPr/>
            </a:pPr>
            <a:r>
              <a:rPr lang="en-GB" sz="1400" dirty="0" smtClean="0">
                <a:solidFill>
                  <a:srgbClr val="FFFFFF"/>
                </a:solidFill>
                <a:latin typeface="Trebuchet MS" charset="0"/>
              </a:rPr>
              <a:t>Middle atmosphere, stratospheric winds &amp; waves, temperatures</a:t>
            </a:r>
            <a:r>
              <a:rPr lang="en-GB" sz="1400" dirty="0">
                <a:solidFill>
                  <a:srgbClr val="FFFFFF"/>
                </a:solidFill>
                <a:latin typeface="Trebuchet MS" charset="0"/>
              </a:rPr>
              <a:t>, H</a:t>
            </a:r>
            <a:r>
              <a:rPr lang="en-GB" sz="1400" baseline="-25000" dirty="0">
                <a:solidFill>
                  <a:srgbClr val="FFFFFF"/>
                </a:solidFill>
                <a:latin typeface="Trebuchet MS" charset="0"/>
              </a:rPr>
              <a:t>2</a:t>
            </a:r>
            <a:r>
              <a:rPr lang="en-GB" sz="1400" dirty="0">
                <a:solidFill>
                  <a:srgbClr val="FFFFFF"/>
                </a:solidFill>
                <a:latin typeface="Trebuchet MS" charset="0"/>
              </a:rPr>
              <a:t>O and trace </a:t>
            </a:r>
            <a:r>
              <a:rPr lang="en-GB" sz="1400" dirty="0" smtClean="0">
                <a:solidFill>
                  <a:srgbClr val="FFFFFF"/>
                </a:solidFill>
                <a:latin typeface="Trebuchet MS" charset="0"/>
              </a:rPr>
              <a:t>species</a:t>
            </a:r>
            <a:endParaRPr lang="en-GB" sz="1400" dirty="0">
              <a:solidFill>
                <a:srgbClr val="FFFFFF"/>
              </a:solidFill>
              <a:latin typeface="Trebuchet MS" charset="0"/>
            </a:endParaRPr>
          </a:p>
        </p:txBody>
      </p:sp>
      <p:sp>
        <p:nvSpPr>
          <p:cNvPr id="49" name="TextBox 33"/>
          <p:cNvSpPr txBox="1"/>
          <p:nvPr/>
        </p:nvSpPr>
        <p:spPr>
          <a:xfrm>
            <a:off x="361950" y="1438275"/>
            <a:ext cx="2271713" cy="95410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400" b="1" dirty="0" smtClean="0">
                <a:solidFill>
                  <a:srgbClr val="000000"/>
                </a:solidFill>
                <a:latin typeface="Trebuchet MS" charset="0"/>
              </a:rPr>
              <a:t>Ultra-Violet (UVIS):</a:t>
            </a:r>
          </a:p>
          <a:p>
            <a:pPr eaLnBrk="1" hangingPunct="1">
              <a:defRPr/>
            </a:pPr>
            <a:r>
              <a:rPr lang="en-GB" sz="1400" dirty="0" smtClean="0">
                <a:solidFill>
                  <a:srgbClr val="000000"/>
                </a:solidFill>
                <a:latin typeface="Trebuchet MS" charset="0"/>
              </a:rPr>
              <a:t>Stellar occultations</a:t>
            </a:r>
            <a:r>
              <a:rPr lang="en-GB" sz="1400" dirty="0">
                <a:solidFill>
                  <a:srgbClr val="000000"/>
                </a:solidFill>
                <a:latin typeface="Trebuchet MS" charset="0"/>
              </a:rPr>
              <a:t>, high-altitude hazes, chemistry, </a:t>
            </a:r>
            <a:r>
              <a:rPr lang="en-GB" sz="1400" dirty="0" smtClean="0">
                <a:solidFill>
                  <a:srgbClr val="000000"/>
                </a:solidFill>
                <a:latin typeface="Trebuchet MS" charset="0"/>
              </a:rPr>
              <a:t>ionosphere/thermosphere</a:t>
            </a:r>
            <a:endParaRPr lang="en-GB" sz="1400" dirty="0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50" name="TextBox 36"/>
          <p:cNvSpPr txBox="1"/>
          <p:nvPr/>
        </p:nvSpPr>
        <p:spPr>
          <a:xfrm>
            <a:off x="6645275" y="4565650"/>
            <a:ext cx="2312988" cy="13849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400" b="1" dirty="0">
                <a:solidFill>
                  <a:srgbClr val="FFFFFF"/>
                </a:solidFill>
                <a:latin typeface="Trebuchet MS" charset="0"/>
              </a:rPr>
              <a:t>Radio </a:t>
            </a:r>
            <a:r>
              <a:rPr lang="en-GB" sz="1400" b="1" dirty="0" smtClean="0">
                <a:solidFill>
                  <a:srgbClr val="FFFFFF"/>
                </a:solidFill>
                <a:latin typeface="Trebuchet MS" charset="0"/>
              </a:rPr>
              <a:t>science</a:t>
            </a:r>
            <a:r>
              <a:rPr lang="en-GB" sz="1400" b="1" dirty="0">
                <a:solidFill>
                  <a:srgbClr val="FFFFFF"/>
                </a:solidFill>
                <a:latin typeface="Trebuchet MS" charset="0"/>
              </a:rPr>
              <a:t> </a:t>
            </a:r>
            <a:r>
              <a:rPr lang="en-GB" sz="1400" b="1" dirty="0" smtClean="0">
                <a:solidFill>
                  <a:srgbClr val="FFFFFF"/>
                </a:solidFill>
                <a:latin typeface="Trebuchet MS" charset="0"/>
              </a:rPr>
              <a:t>(JRST-USO) </a:t>
            </a:r>
          </a:p>
          <a:p>
            <a:pPr eaLnBrk="1" hangingPunct="1">
              <a:defRPr/>
            </a:pPr>
            <a:r>
              <a:rPr lang="en-GB" sz="1400" dirty="0">
                <a:solidFill>
                  <a:srgbClr val="FFFFFF"/>
                </a:solidFill>
                <a:latin typeface="Trebuchet MS" charset="0"/>
              </a:rPr>
              <a:t>T</a:t>
            </a:r>
            <a:r>
              <a:rPr lang="en-GB" sz="1400" dirty="0" smtClean="0">
                <a:solidFill>
                  <a:srgbClr val="FFFFFF"/>
                </a:solidFill>
                <a:latin typeface="Trebuchet MS" charset="0"/>
              </a:rPr>
              <a:t>emperature &amp; density sounding; e- density profiles; tropospheric NH3, H2S, PH3 opacity at depth</a:t>
            </a:r>
          </a:p>
        </p:txBody>
      </p:sp>
      <p:sp>
        <p:nvSpPr>
          <p:cNvPr id="51" name="Content Placeholder 2"/>
          <p:cNvSpPr>
            <a:spLocks noGrp="1"/>
          </p:cNvSpPr>
          <p:nvPr>
            <p:ph idx="1"/>
          </p:nvPr>
        </p:nvSpPr>
        <p:spPr>
          <a:xfrm>
            <a:off x="2994025" y="4762500"/>
            <a:ext cx="3101975" cy="1089025"/>
          </a:xfrm>
          <a:ln>
            <a:solidFill>
              <a:srgbClr val="FFFF00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i="1" dirty="0" smtClean="0">
                <a:solidFill>
                  <a:schemeClr val="bg1"/>
                </a:solidFill>
                <a:ea typeface="MS PGothic" pitchFamily="34" charset="-128"/>
              </a:rPr>
              <a:t>Advanced instrumentation for global &amp; regional observations with broad spectral coverage from UV to radio wavelengths</a:t>
            </a:r>
            <a:endParaRPr lang="en-US" i="1" dirty="0">
              <a:solidFill>
                <a:schemeClr val="bg1"/>
              </a:solidFill>
              <a:ea typeface="MS PGothic" pitchFamily="34" charset="-128"/>
            </a:endParaRPr>
          </a:p>
        </p:txBody>
      </p:sp>
      <p:pic>
        <p:nvPicPr>
          <p:cNvPr id="52" name="Image 2"/>
          <p:cNvPicPr>
            <a:picLocks noChangeAspect="1"/>
          </p:cNvPicPr>
          <p:nvPr/>
        </p:nvPicPr>
        <p:blipFill>
          <a:blip r:embed="rId8" cstate="print"/>
          <a:srcRect t="89796"/>
          <a:stretch>
            <a:fillRect/>
          </a:stretch>
        </p:blipFill>
        <p:spPr bwMode="auto">
          <a:xfrm>
            <a:off x="0" y="6613525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Image 2"/>
          <p:cNvPicPr>
            <a:picLocks noChangeAspect="1"/>
          </p:cNvPicPr>
          <p:nvPr/>
        </p:nvPicPr>
        <p:blipFill>
          <a:blip r:embed="rId8" cstate="print"/>
          <a:srcRect t="-247" r="18736" b="83920"/>
          <a:stretch>
            <a:fillRect/>
          </a:stretch>
        </p:blipFill>
        <p:spPr bwMode="auto">
          <a:xfrm>
            <a:off x="0" y="6205537"/>
            <a:ext cx="7431088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944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Firsts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Orbiter of an icy moon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European led mission to outer solar system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Subsurface exploration of icy moons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Opportunity to </a:t>
            </a:r>
            <a:r>
              <a:rPr lang="en-US" sz="2800" dirty="0" err="1" smtClean="0">
                <a:solidFill>
                  <a:srgbClr val="FFFFFF"/>
                </a:solidFill>
              </a:rPr>
              <a:t>characterise</a:t>
            </a:r>
            <a:r>
              <a:rPr lang="en-US" sz="2800" dirty="0" smtClean="0">
                <a:solidFill>
                  <a:srgbClr val="FFFFFF"/>
                </a:solidFill>
              </a:rPr>
              <a:t> the </a:t>
            </a:r>
            <a:r>
              <a:rPr lang="en-US" sz="2800" dirty="0" err="1" smtClean="0">
                <a:solidFill>
                  <a:srgbClr val="FFFFFF"/>
                </a:solidFill>
              </a:rPr>
              <a:t>waterworlds</a:t>
            </a:r>
            <a:r>
              <a:rPr lang="en-US" sz="2800" dirty="0" smtClean="0">
                <a:solidFill>
                  <a:srgbClr val="FFFFFF"/>
                </a:solidFill>
              </a:rPr>
              <a:t> class of planetary bodies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Opportunity to completely explore Ganymede’s unique combination of magnetic fields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Prolonged study of mid-high latitudes of Jupiter’s magnetosphere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Direct measurements of atmospheric circulation in Jupiter’s middle atmosphere</a:t>
            </a:r>
          </a:p>
          <a:p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-106" charset="0"/>
            </a:endParaRPr>
          </a:p>
        </p:txBody>
      </p:sp>
      <p:sp>
        <p:nvSpPr>
          <p:cNvPr id="5" name="Rectangle à coins arrondis 4"/>
          <p:cNvSpPr>
            <a:spLocks noChangeArrowheads="1"/>
          </p:cNvSpPr>
          <p:nvPr/>
        </p:nvSpPr>
        <p:spPr bwMode="auto">
          <a:xfrm>
            <a:off x="63500" y="481039"/>
            <a:ext cx="1765300" cy="399495"/>
          </a:xfrm>
          <a:prstGeom prst="roundRect">
            <a:avLst>
              <a:gd name="adj" fmla="val 16667"/>
            </a:avLst>
          </a:prstGeom>
          <a:solidFill>
            <a:srgbClr val="FFFF00">
              <a:alpha val="52000"/>
            </a:srgbClr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Internat.  </a:t>
            </a:r>
            <a:r>
              <a:rPr lang="fr-FR" sz="1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Interest</a:t>
            </a:r>
            <a:endParaRPr lang="fr-FR" sz="1600" dirty="0" smtClean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ill Sans MT" charset="0"/>
            </a:endParaRPr>
          </a:p>
        </p:txBody>
      </p:sp>
      <p:sp>
        <p:nvSpPr>
          <p:cNvPr id="8" name="Rectangle à coins arrondis 7"/>
          <p:cNvSpPr>
            <a:spLocks noChangeArrowheads="1"/>
          </p:cNvSpPr>
          <p:nvPr/>
        </p:nvSpPr>
        <p:spPr bwMode="auto">
          <a:xfrm>
            <a:off x="1879600" y="481039"/>
            <a:ext cx="1765300" cy="3994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The Firsts</a:t>
            </a:r>
          </a:p>
        </p:txBody>
      </p:sp>
      <p:sp>
        <p:nvSpPr>
          <p:cNvPr id="9" name="Rectangle à coins arrondis 8"/>
          <p:cNvSpPr>
            <a:spLocks noChangeArrowheads="1"/>
          </p:cNvSpPr>
          <p:nvPr/>
        </p:nvSpPr>
        <p:spPr bwMode="auto">
          <a:xfrm>
            <a:off x="3695700" y="481039"/>
            <a:ext cx="1765300" cy="399495"/>
          </a:xfrm>
          <a:prstGeom prst="roundRect">
            <a:avLst>
              <a:gd name="adj" fmla="val 16667"/>
            </a:avLst>
          </a:prstGeom>
          <a:solidFill>
            <a:srgbClr val="FFFF00">
              <a:alpha val="52000"/>
            </a:srgbClr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sz="1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Cosmic</a:t>
            </a:r>
            <a:r>
              <a:rPr lang="fr-FR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 Vision</a:t>
            </a:r>
          </a:p>
        </p:txBody>
      </p:sp>
      <p:sp>
        <p:nvSpPr>
          <p:cNvPr id="10" name="Rectangle à coins arrondis 9"/>
          <p:cNvSpPr>
            <a:spLocks noChangeArrowheads="1"/>
          </p:cNvSpPr>
          <p:nvPr/>
        </p:nvSpPr>
        <p:spPr bwMode="auto">
          <a:xfrm>
            <a:off x="5511800" y="481039"/>
            <a:ext cx="1765300" cy="399495"/>
          </a:xfrm>
          <a:prstGeom prst="roundRect">
            <a:avLst>
              <a:gd name="adj" fmla="val 16667"/>
            </a:avLst>
          </a:prstGeom>
          <a:solidFill>
            <a:srgbClr val="FFFF00">
              <a:alpha val="52000"/>
            </a:srgbClr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Impact</a:t>
            </a:r>
          </a:p>
        </p:txBody>
      </p:sp>
      <p:sp>
        <p:nvSpPr>
          <p:cNvPr id="11" name="Rectangle à coins arrondis 10"/>
          <p:cNvSpPr>
            <a:spLocks noChangeArrowheads="1"/>
          </p:cNvSpPr>
          <p:nvPr/>
        </p:nvSpPr>
        <p:spPr bwMode="auto">
          <a:xfrm>
            <a:off x="7327900" y="481039"/>
            <a:ext cx="1765300" cy="399495"/>
          </a:xfrm>
          <a:prstGeom prst="roundRect">
            <a:avLst>
              <a:gd name="adj" fmla="val 16667"/>
            </a:avLst>
          </a:prstGeom>
          <a:solidFill>
            <a:srgbClr val="FFFF00">
              <a:alpha val="52000"/>
            </a:srgbClr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fr-FR" sz="16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ill Sans MT" charset="0"/>
              </a:rPr>
              <a:t>Timeliness</a:t>
            </a:r>
            <a:endParaRPr lang="fr-FR" sz="1600" dirty="0" smtClean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ill Sans MT" charset="0"/>
            </a:endParaRPr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6350" y="-24714"/>
            <a:ext cx="9137650" cy="5222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 Conclusions </a:t>
            </a: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8002588" y="-26988"/>
            <a:ext cx="1090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prstClr val="white"/>
                </a:solidFill>
              </a:rPr>
              <a:t>JUICE</a:t>
            </a:r>
          </a:p>
        </p:txBody>
      </p:sp>
    </p:spTree>
    <p:extLst>
      <p:ext uri="{BB962C8B-B14F-4D97-AF65-F5344CB8AC3E}">
        <p14:creationId xmlns:p14="http://schemas.microsoft.com/office/powerpoint/2010/main" val="5106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12" name="Rectangl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JUICE Model Payload</a:t>
            </a:r>
          </a:p>
        </p:txBody>
      </p:sp>
      <p:graphicFrame>
        <p:nvGraphicFramePr>
          <p:cNvPr id="75051" name="Group 2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47773"/>
              </p:ext>
            </p:extLst>
          </p:nvPr>
        </p:nvGraphicFramePr>
        <p:xfrm>
          <a:off x="116943" y="977656"/>
          <a:ext cx="4546600" cy="974726"/>
        </p:xfrm>
        <a:graphic>
          <a:graphicData uri="http://schemas.openxmlformats.org/drawingml/2006/table">
            <a:tbl>
              <a:tblPr/>
              <a:tblGrid>
                <a:gridCol w="3371460"/>
                <a:gridCol w="1175140"/>
              </a:tblGrid>
              <a:tr h="33496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Imaging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Narrow Angle Camera (NAC)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Wide Angle Camera (WAC)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4.5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5077" name="Group 3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833329"/>
              </p:ext>
            </p:extLst>
          </p:nvPr>
        </p:nvGraphicFramePr>
        <p:xfrm>
          <a:off x="116943" y="1977147"/>
          <a:ext cx="4546600" cy="1523049"/>
        </p:xfrm>
        <a:graphic>
          <a:graphicData uri="http://schemas.openxmlformats.org/drawingml/2006/table">
            <a:tbl>
              <a:tblPr/>
              <a:tblGrid>
                <a:gridCol w="3473489"/>
                <a:gridCol w="1073111"/>
              </a:tblGrid>
              <a:tr h="33496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Spectroscopy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Visible Infrared </a:t>
                      </a:r>
                      <a:r>
                        <a:rPr kumimoji="0" lang="en-GB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Hyperspectral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Imaging Spectrometer (VIRHIS)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 kg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UV Imaging Spectrometer (UVIS)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6.5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Sub-mm Wave Instrument (SWI)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9.7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5191" name="Group 4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938650"/>
              </p:ext>
            </p:extLst>
          </p:nvPr>
        </p:nvGraphicFramePr>
        <p:xfrm>
          <a:off x="116943" y="5089919"/>
          <a:ext cx="4546600" cy="1339852"/>
        </p:xfrm>
        <a:graphic>
          <a:graphicData uri="http://schemas.openxmlformats.org/drawingml/2006/table">
            <a:tbl>
              <a:tblPr/>
              <a:tblGrid>
                <a:gridCol w="3445516"/>
                <a:gridCol w="1101084"/>
              </a:tblGrid>
              <a:tr h="33496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Sounders &amp; Radio Science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Laser Altimeter (LA)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Ice Penetrating Radar (IPR)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Radio Science Instrument (JRST+USO)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 kg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5206" name="Group 4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607739"/>
              </p:ext>
            </p:extLst>
          </p:nvPr>
        </p:nvGraphicFramePr>
        <p:xfrm>
          <a:off x="116943" y="3528241"/>
          <a:ext cx="4546600" cy="1523683"/>
        </p:xfrm>
        <a:graphic>
          <a:graphicData uri="http://schemas.openxmlformats.org/drawingml/2006/table">
            <a:tbl>
              <a:tblPr/>
              <a:tblGrid>
                <a:gridCol w="3560762"/>
                <a:gridCol w="985838"/>
              </a:tblGrid>
              <a:tr h="33496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 situ Fields and Particles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Magnetometer (MAG)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1.8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Radio and Plasma Wave Instr. (RPWI)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11.2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Particle and Plasma Instrument  - Ion Neutral Mass Spectrometer (PPI-INMS)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18.2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966" name="Rectangle 214"/>
          <p:cNvSpPr>
            <a:spLocks/>
          </p:cNvSpPr>
          <p:nvPr/>
        </p:nvSpPr>
        <p:spPr bwMode="auto">
          <a:xfrm>
            <a:off x="4968081" y="5948327"/>
            <a:ext cx="4006586" cy="800219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en-GB" b="1" i="1" dirty="0">
                <a:solidFill>
                  <a:schemeClr val="bg1"/>
                </a:solidFill>
              </a:rPr>
              <a:t>Model payload is based on heritage: </a:t>
            </a:r>
            <a:r>
              <a:rPr lang="en-GB" sz="1400" i="1" dirty="0" err="1">
                <a:solidFill>
                  <a:srgbClr val="FFFF00"/>
                </a:solidFill>
              </a:rPr>
              <a:t>BepiColombo</a:t>
            </a:r>
            <a:r>
              <a:rPr lang="en-GB" sz="1400" i="1" dirty="0">
                <a:solidFill>
                  <a:srgbClr val="FFFF00"/>
                </a:solidFill>
              </a:rPr>
              <a:t>, Juno, Mars Express, Double Star, Venus Express, Rosetta, Dawn, Cassini, </a:t>
            </a:r>
            <a:r>
              <a:rPr lang="en-GB" sz="1400" i="1" dirty="0" smtClean="0">
                <a:solidFill>
                  <a:srgbClr val="FFFF00"/>
                </a:solidFill>
              </a:rPr>
              <a:t>etc…</a:t>
            </a:r>
            <a:endParaRPr lang="en-GB" sz="1400" i="1" dirty="0">
              <a:solidFill>
                <a:srgbClr val="FFFF00"/>
              </a:solidFill>
            </a:endParaRPr>
          </a:p>
        </p:txBody>
      </p:sp>
      <p:sp>
        <p:nvSpPr>
          <p:cNvPr id="75209" name="TextBox 17"/>
          <p:cNvSpPr txBox="1">
            <a:spLocks noChangeArrowheads="1"/>
          </p:cNvSpPr>
          <p:nvPr/>
        </p:nvSpPr>
        <p:spPr bwMode="auto">
          <a:xfrm>
            <a:off x="2522006" y="6418657"/>
            <a:ext cx="21415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latin typeface="Trebuchet MS" pitchFamily="34" charset="0"/>
              </a:rPr>
              <a:t>Total mass: 104 kg</a:t>
            </a:r>
            <a:endParaRPr lang="en-GB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0" name="Rectangle à coins arrondis 9"/>
          <p:cNvSpPr/>
          <p:nvPr/>
        </p:nvSpPr>
        <p:spPr bwMode="auto">
          <a:xfrm>
            <a:off x="0" y="529790"/>
            <a:ext cx="3049200" cy="414000"/>
          </a:xfrm>
          <a:prstGeom prst="roundRect">
            <a:avLst/>
          </a:prstGeom>
          <a:solidFill>
            <a:srgbClr val="FFFF0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rebuchet MS"/>
              </a:rPr>
              <a:t>Spacecraft Design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Trebuchet MS"/>
            </a:endParaRP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-1588" y="-30163"/>
            <a:ext cx="9151938" cy="5222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Mission design</a:t>
            </a: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8059738" y="0"/>
            <a:ext cx="1090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>
                <a:solidFill>
                  <a:schemeClr val="bg1"/>
                </a:solidFill>
              </a:rPr>
              <a:t>JUICE</a:t>
            </a:r>
          </a:p>
        </p:txBody>
      </p:sp>
      <p:sp>
        <p:nvSpPr>
          <p:cNvPr id="14" name="Rectangle à coins arrondis 9"/>
          <p:cNvSpPr/>
          <p:nvPr/>
        </p:nvSpPr>
        <p:spPr bwMode="auto">
          <a:xfrm>
            <a:off x="6094800" y="529790"/>
            <a:ext cx="3049200" cy="414000"/>
          </a:xfrm>
          <a:prstGeom prst="roundRect">
            <a:avLst/>
          </a:prstGeom>
          <a:solidFill>
            <a:srgbClr val="FFFF0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rebuchet MS"/>
              </a:rPr>
              <a:t>Mission phases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Trebuchet MS"/>
            </a:endParaRPr>
          </a:p>
        </p:txBody>
      </p:sp>
      <p:sp>
        <p:nvSpPr>
          <p:cNvPr id="15" name="Rectangle à coins arrondis 9"/>
          <p:cNvSpPr/>
          <p:nvPr/>
        </p:nvSpPr>
        <p:spPr bwMode="auto">
          <a:xfrm>
            <a:off x="3047400" y="529790"/>
            <a:ext cx="3049200" cy="414000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rebuchet MS"/>
              </a:rPr>
              <a:t>Model instruments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Trebuchet M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723" y="3869843"/>
            <a:ext cx="1932277" cy="1952266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6721803" y="1129919"/>
            <a:ext cx="2506139" cy="2141874"/>
            <a:chOff x="4663543" y="977656"/>
            <a:chExt cx="5015163" cy="4286216"/>
          </a:xfrm>
        </p:grpSpPr>
        <p:pic>
          <p:nvPicPr>
            <p:cNvPr id="33" name="Picture 6" descr="N:\JGO\03_Study\99_neu_2010-05-14\jgo_concept_P1_1194-4+1_v01_0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3543" y="1390406"/>
              <a:ext cx="4132262" cy="300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feld 13"/>
            <p:cNvSpPr txBox="1">
              <a:spLocks noChangeAspect="1" noChangeArrowheads="1"/>
            </p:cNvSpPr>
            <p:nvPr/>
          </p:nvSpPr>
          <p:spPr bwMode="auto">
            <a:xfrm>
              <a:off x="7765690" y="1010993"/>
              <a:ext cx="783883" cy="46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de-DE" sz="900" b="1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NAC</a:t>
              </a:r>
            </a:p>
          </p:txBody>
        </p:sp>
        <p:sp>
          <p:nvSpPr>
            <p:cNvPr id="35" name="Textfeld 16"/>
            <p:cNvSpPr txBox="1">
              <a:spLocks noChangeAspect="1" noChangeArrowheads="1"/>
            </p:cNvSpPr>
            <p:nvPr/>
          </p:nvSpPr>
          <p:spPr bwMode="auto">
            <a:xfrm>
              <a:off x="6917158" y="977656"/>
              <a:ext cx="841062" cy="46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de-DE" sz="900" b="1" dirty="0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WAC</a:t>
              </a:r>
            </a:p>
          </p:txBody>
        </p:sp>
        <p:cxnSp>
          <p:nvCxnSpPr>
            <p:cNvPr id="36" name="Gerade Verbindung mit Pfeil 20"/>
            <p:cNvCxnSpPr>
              <a:cxnSpLocks noChangeAspect="1" noChangeShapeType="1"/>
              <a:stCxn id="37" idx="1"/>
            </p:cNvCxnSpPr>
            <p:nvPr/>
          </p:nvCxnSpPr>
          <p:spPr bwMode="auto">
            <a:xfrm flipH="1" flipV="1">
              <a:off x="8183033" y="3136657"/>
              <a:ext cx="682475" cy="113489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Textfeld 21"/>
            <p:cNvSpPr txBox="1">
              <a:spLocks noChangeAspect="1" noChangeArrowheads="1"/>
            </p:cNvSpPr>
            <p:nvPr/>
          </p:nvSpPr>
          <p:spPr bwMode="auto">
            <a:xfrm>
              <a:off x="8865507" y="3019182"/>
              <a:ext cx="749599" cy="46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de-DE" sz="900" b="1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SWI</a:t>
              </a:r>
            </a:p>
          </p:txBody>
        </p:sp>
        <p:sp>
          <p:nvSpPr>
            <p:cNvPr id="38" name="Textfeld 25"/>
            <p:cNvSpPr txBox="1">
              <a:spLocks noChangeAspect="1" noChangeArrowheads="1"/>
            </p:cNvSpPr>
            <p:nvPr/>
          </p:nvSpPr>
          <p:spPr bwMode="auto">
            <a:xfrm>
              <a:off x="6188327" y="4801942"/>
              <a:ext cx="1039834" cy="46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de-DE" sz="900" b="1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VIRHIS</a:t>
              </a:r>
            </a:p>
          </p:txBody>
        </p:sp>
        <p:sp>
          <p:nvSpPr>
            <p:cNvPr id="39" name="Textfeld 27"/>
            <p:cNvSpPr txBox="1">
              <a:spLocks noChangeAspect="1" noChangeArrowheads="1"/>
            </p:cNvSpPr>
            <p:nvPr/>
          </p:nvSpPr>
          <p:spPr bwMode="auto">
            <a:xfrm>
              <a:off x="5416206" y="4616205"/>
              <a:ext cx="831475" cy="46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de-DE" sz="900" b="1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UVIS</a:t>
              </a:r>
            </a:p>
          </p:txBody>
        </p:sp>
        <p:sp>
          <p:nvSpPr>
            <p:cNvPr id="40" name="Textfeld 8"/>
            <p:cNvSpPr txBox="1">
              <a:spLocks noChangeAspect="1" noChangeArrowheads="1"/>
            </p:cNvSpPr>
            <p:nvPr/>
          </p:nvSpPr>
          <p:spPr bwMode="auto">
            <a:xfrm>
              <a:off x="6128458" y="1026866"/>
              <a:ext cx="626172" cy="46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de-DE" sz="900" b="1" dirty="0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LA</a:t>
              </a:r>
            </a:p>
          </p:txBody>
        </p:sp>
        <p:sp>
          <p:nvSpPr>
            <p:cNvPr id="41" name="Textfeld 19"/>
            <p:cNvSpPr txBox="1">
              <a:spLocks noChangeAspect="1" noChangeArrowheads="1"/>
            </p:cNvSpPr>
            <p:nvPr/>
          </p:nvSpPr>
          <p:spPr bwMode="auto">
            <a:xfrm>
              <a:off x="8406276" y="2067608"/>
              <a:ext cx="1272430" cy="46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de-DE" sz="900" b="1" dirty="0">
                  <a:solidFill>
                    <a:schemeClr val="bg1"/>
                  </a:solidFill>
                  <a:latin typeface="+mn-lt"/>
                  <a:ea typeface="MS PGothic" pitchFamily="34" charset="-128"/>
                </a:rPr>
                <a:t>PPI-INMS</a:t>
              </a:r>
            </a:p>
          </p:txBody>
        </p:sp>
        <p:sp>
          <p:nvSpPr>
            <p:cNvPr id="42" name="Line 22"/>
            <p:cNvSpPr>
              <a:spLocks noChangeAspect="1" noChangeShapeType="1"/>
            </p:cNvSpPr>
            <p:nvPr/>
          </p:nvSpPr>
          <p:spPr bwMode="auto">
            <a:xfrm flipH="1">
              <a:off x="8052550" y="2487367"/>
              <a:ext cx="1271588" cy="1365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>
              <a:off x="6520918" y="1352306"/>
              <a:ext cx="342900" cy="127158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 flipV="1">
              <a:off x="6151030" y="3968506"/>
              <a:ext cx="714375" cy="6715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>
              <a:off x="7338480" y="1284043"/>
              <a:ext cx="114300" cy="11144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auto">
            <a:xfrm flipV="1">
              <a:off x="6925730" y="4100268"/>
              <a:ext cx="528638" cy="6858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 flipH="1">
              <a:off x="7927443" y="1372943"/>
              <a:ext cx="214312" cy="12715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  <a:latin typeface="+mn-lt"/>
              </a:endParaRPr>
            </a:p>
          </p:txBody>
        </p:sp>
      </p:grpSp>
      <p:pic>
        <p:nvPicPr>
          <p:cNvPr id="49" name="Picture 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t="3584" r="11473"/>
          <a:stretch>
            <a:fillRect/>
          </a:stretch>
        </p:blipFill>
        <p:spPr bwMode="auto">
          <a:xfrm>
            <a:off x="4815922" y="3271792"/>
            <a:ext cx="2221853" cy="17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30"/>
          <p:cNvSpPr txBox="1">
            <a:spLocks noChangeArrowheads="1"/>
          </p:cNvSpPr>
          <p:nvPr/>
        </p:nvSpPr>
        <p:spPr bwMode="auto">
          <a:xfrm>
            <a:off x="4815922" y="2933238"/>
            <a:ext cx="92845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FF00"/>
                </a:solidFill>
                <a:latin typeface="+mn-lt"/>
              </a:rPr>
              <a:t>Option 2</a:t>
            </a:r>
          </a:p>
        </p:txBody>
      </p:sp>
      <p:sp>
        <p:nvSpPr>
          <p:cNvPr id="51" name="Text Box 30"/>
          <p:cNvSpPr txBox="1">
            <a:spLocks noChangeArrowheads="1"/>
          </p:cNvSpPr>
          <p:nvPr/>
        </p:nvSpPr>
        <p:spPr bwMode="auto">
          <a:xfrm>
            <a:off x="5793344" y="1417638"/>
            <a:ext cx="92845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FF00"/>
                </a:solidFill>
                <a:latin typeface="+mn-lt"/>
              </a:rPr>
              <a:t>Option </a:t>
            </a:r>
            <a:r>
              <a:rPr lang="en-GB" sz="1600" b="1" dirty="0" smtClean="0">
                <a:solidFill>
                  <a:srgbClr val="FFFF00"/>
                </a:solidFill>
                <a:latin typeface="+mn-lt"/>
              </a:rPr>
              <a:t>3</a:t>
            </a:r>
            <a:endParaRPr lang="en-GB" sz="16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2" name="Text Box 30"/>
          <p:cNvSpPr txBox="1">
            <a:spLocks noChangeArrowheads="1"/>
          </p:cNvSpPr>
          <p:nvPr/>
        </p:nvSpPr>
        <p:spPr bwMode="auto">
          <a:xfrm>
            <a:off x="7951102" y="3528241"/>
            <a:ext cx="92845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FF00"/>
                </a:solidFill>
                <a:latin typeface="+mn-lt"/>
              </a:rPr>
              <a:t>Option </a:t>
            </a:r>
            <a:r>
              <a:rPr lang="en-GB" sz="1600" b="1" dirty="0" smtClean="0">
                <a:solidFill>
                  <a:srgbClr val="FFFF00"/>
                </a:solidFill>
                <a:latin typeface="+mn-lt"/>
              </a:rPr>
              <a:t>1</a:t>
            </a:r>
            <a:endParaRPr lang="en-GB" sz="16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7357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05274"/>
            <a:ext cx="8469506" cy="2263515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40000"/>
              </a:srgb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JUICE Mission Profile – phase 2 – in the </a:t>
            </a:r>
            <a:r>
              <a:rPr lang="en-GB" dirty="0"/>
              <a:t>J</a:t>
            </a:r>
            <a:r>
              <a:rPr lang="en-GB" dirty="0" smtClean="0"/>
              <a:t>upiter system 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637960" y="4015977"/>
            <a:ext cx="5367867" cy="247226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 descr="JOI_sexy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7333" r="5737" b="3074"/>
          <a:stretch/>
        </p:blipFill>
        <p:spPr bwMode="auto">
          <a:xfrm>
            <a:off x="4267200" y="1673614"/>
            <a:ext cx="4883150" cy="481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à coins arrondis 9"/>
          <p:cNvSpPr/>
          <p:nvPr/>
        </p:nvSpPr>
        <p:spPr bwMode="auto">
          <a:xfrm>
            <a:off x="0" y="529790"/>
            <a:ext cx="3049200" cy="414000"/>
          </a:xfrm>
          <a:prstGeom prst="roundRect">
            <a:avLst/>
          </a:prstGeom>
          <a:solidFill>
            <a:srgbClr val="FFFF0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rebuchet MS"/>
              </a:rPr>
              <a:t>Spacecraft Design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Trebuchet MS"/>
            </a:endParaRP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-1588" y="-30163"/>
            <a:ext cx="9151938" cy="5222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Mission design</a:t>
            </a: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8059738" y="0"/>
            <a:ext cx="1090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>
                <a:solidFill>
                  <a:schemeClr val="bg1"/>
                </a:solidFill>
              </a:rPr>
              <a:t>JUICE</a:t>
            </a:r>
          </a:p>
        </p:txBody>
      </p:sp>
      <p:sp>
        <p:nvSpPr>
          <p:cNvPr id="11" name="Rectangle à coins arrondis 9"/>
          <p:cNvSpPr/>
          <p:nvPr/>
        </p:nvSpPr>
        <p:spPr bwMode="auto">
          <a:xfrm>
            <a:off x="6094800" y="529790"/>
            <a:ext cx="3049200" cy="414000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rebuchet MS"/>
              </a:rPr>
              <a:t>Mission phases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Trebuchet MS"/>
            </a:endParaRPr>
          </a:p>
        </p:txBody>
      </p:sp>
      <p:sp>
        <p:nvSpPr>
          <p:cNvPr id="12" name="Rectangle à coins arrondis 9"/>
          <p:cNvSpPr/>
          <p:nvPr/>
        </p:nvSpPr>
        <p:spPr bwMode="auto">
          <a:xfrm>
            <a:off x="3047400" y="529790"/>
            <a:ext cx="3049200" cy="414000"/>
          </a:xfrm>
          <a:prstGeom prst="roundRect">
            <a:avLst/>
          </a:prstGeom>
          <a:solidFill>
            <a:srgbClr val="FFFF0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rebuchet MS"/>
              </a:rPr>
              <a:t>Model instruments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Trebuchet M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752011" y="4105274"/>
            <a:ext cx="1876424" cy="2263515"/>
          </a:xfrm>
          <a:prstGeom prst="rect">
            <a:avLst/>
          </a:prstGeom>
          <a:noFill/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4325983"/>
              </p:ext>
            </p:extLst>
          </p:nvPr>
        </p:nvGraphicFramePr>
        <p:xfrm>
          <a:off x="138477" y="1055346"/>
          <a:ext cx="4433524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9516"/>
                <a:gridCol w="151400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Launch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June 2022</a:t>
                      </a:r>
                      <a:br>
                        <a:rPr lang="en-GB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(August 2023)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Interplanetary transfer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(Earth-Venus-</a:t>
                      </a:r>
                      <a:r>
                        <a:rPr lang="en-GB" baseline="0" dirty="0" err="1" smtClean="0">
                          <a:solidFill>
                            <a:schemeClr val="bg1"/>
                          </a:solidFill>
                        </a:rPr>
                        <a:t>Earth_Earth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7.6 years</a:t>
                      </a:r>
                      <a:br>
                        <a:rPr lang="en-GB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(8 years)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Jupiter orbit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insertion and apocentre reduction with Ganymede gravity assists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11 months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82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9854115"/>
              </p:ext>
            </p:extLst>
          </p:nvPr>
        </p:nvGraphicFramePr>
        <p:xfrm>
          <a:off x="307810" y="1173885"/>
          <a:ext cx="4433524" cy="2296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9516"/>
                <a:gridCol w="151400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Launch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June 2022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Interplanetary transfer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(Earth-Venus-</a:t>
                      </a:r>
                      <a:r>
                        <a:rPr lang="en-GB" baseline="0" dirty="0" err="1" smtClean="0">
                          <a:solidFill>
                            <a:schemeClr val="bg1"/>
                          </a:solidFill>
                        </a:rPr>
                        <a:t>Earth_Earth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7.6 years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Jupiter orbit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insertion and apocentre reduction with Ganymede gravity assists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11 months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2 Europa flybys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36 days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172" y="1173886"/>
            <a:ext cx="3007054" cy="239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0" y="4475030"/>
            <a:ext cx="8469506" cy="2263515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40000"/>
              </a:srgb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 bwMode="auto">
          <a:xfrm>
            <a:off x="3522133" y="4385733"/>
            <a:ext cx="5147734" cy="247226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318933" y="4402667"/>
            <a:ext cx="237067" cy="2455333"/>
          </a:xfrm>
          <a:prstGeom prst="rect">
            <a:avLst/>
          </a:prstGeom>
          <a:noFill/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3875804" y="3580630"/>
            <a:ext cx="5556057" cy="3407998"/>
            <a:chOff x="2167200" y="3580630"/>
            <a:chExt cx="5556057" cy="3407998"/>
          </a:xfrm>
        </p:grpSpPr>
        <p:pic>
          <p:nvPicPr>
            <p:cNvPr id="8" name="Picture 33" descr="untitled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9877" y="3580630"/>
              <a:ext cx="5192601" cy="3407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38"/>
            <p:cNvSpPr txBox="1">
              <a:spLocks noChangeArrowheads="1"/>
            </p:cNvSpPr>
            <p:nvPr/>
          </p:nvSpPr>
          <p:spPr bwMode="auto">
            <a:xfrm>
              <a:off x="5766913" y="3888604"/>
              <a:ext cx="14621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GB" b="1" dirty="0" smtClean="0">
                  <a:solidFill>
                    <a:srgbClr val="FFFFFF"/>
                  </a:solidFill>
                  <a:latin typeface="Gill Sans MT"/>
                  <a:ea typeface="ＭＳ Ｐゴシック" charset="-128"/>
                </a:rPr>
                <a:t>Europa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969668" y="6292665"/>
              <a:ext cx="466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prstClr val="white"/>
                  </a:solidFill>
                </a:rPr>
                <a:t>1000</a:t>
              </a:r>
              <a:endParaRPr lang="en-GB" sz="1000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50989" y="6292665"/>
              <a:ext cx="466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>
                  <a:solidFill>
                    <a:prstClr val="white"/>
                  </a:solidFill>
                </a:rPr>
                <a:t>2</a:t>
              </a:r>
              <a:r>
                <a:rPr lang="en-GB" sz="1000" dirty="0" smtClean="0">
                  <a:solidFill>
                    <a:prstClr val="white"/>
                  </a:solidFill>
                </a:rPr>
                <a:t>000</a:t>
              </a:r>
              <a:endParaRPr lang="en-GB" sz="1000" dirty="0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33657" y="6292665"/>
              <a:ext cx="466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>
                  <a:solidFill>
                    <a:prstClr val="white"/>
                  </a:solidFill>
                </a:rPr>
                <a:t>3</a:t>
              </a:r>
              <a:r>
                <a:rPr lang="en-GB" sz="1000" dirty="0" smtClean="0">
                  <a:solidFill>
                    <a:prstClr val="white"/>
                  </a:solidFill>
                </a:rPr>
                <a:t>000</a:t>
              </a:r>
              <a:endParaRPr lang="en-GB" sz="1000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17785" y="6292665"/>
              <a:ext cx="466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>
                  <a:solidFill>
                    <a:prstClr val="white"/>
                  </a:solidFill>
                </a:rPr>
                <a:t>4</a:t>
              </a:r>
              <a:r>
                <a:rPr lang="en-GB" sz="1000" dirty="0" smtClean="0">
                  <a:solidFill>
                    <a:prstClr val="white"/>
                  </a:solidFill>
                </a:rPr>
                <a:t>000</a:t>
              </a:r>
              <a:endParaRPr lang="en-GB" sz="1000" dirty="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00118" y="6292665"/>
              <a:ext cx="466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>
                  <a:solidFill>
                    <a:prstClr val="white"/>
                  </a:solidFill>
                </a:rPr>
                <a:t>5</a:t>
              </a:r>
              <a:r>
                <a:rPr lang="en-GB" sz="1000" dirty="0" smtClean="0">
                  <a:solidFill>
                    <a:prstClr val="white"/>
                  </a:solidFill>
                </a:rPr>
                <a:t>000</a:t>
              </a:r>
              <a:endParaRPr lang="en-GB" sz="1000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81304" y="6292665"/>
              <a:ext cx="466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>
                  <a:solidFill>
                    <a:prstClr val="white"/>
                  </a:solidFill>
                </a:rPr>
                <a:t>6</a:t>
              </a:r>
              <a:r>
                <a:rPr lang="en-GB" sz="1000" dirty="0" smtClean="0">
                  <a:solidFill>
                    <a:prstClr val="white"/>
                  </a:solidFill>
                </a:rPr>
                <a:t>000</a:t>
              </a:r>
              <a:endParaRPr lang="en-GB" sz="1000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67238" y="6292665"/>
              <a:ext cx="4667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>
                  <a:solidFill>
                    <a:prstClr val="white"/>
                  </a:solidFill>
                </a:rPr>
                <a:t>7</a:t>
              </a:r>
              <a:r>
                <a:rPr lang="en-GB" sz="1000" dirty="0" smtClean="0">
                  <a:solidFill>
                    <a:prstClr val="white"/>
                  </a:solidFill>
                </a:rPr>
                <a:t>000</a:t>
              </a:r>
              <a:endParaRPr lang="en-GB" sz="1000" dirty="0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49675" y="6292665"/>
              <a:ext cx="6735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prstClr val="white"/>
                  </a:solidFill>
                </a:rPr>
                <a:t>8000 km</a:t>
              </a:r>
              <a:endParaRPr lang="en-GB" sz="1000" dirty="0">
                <a:solidFill>
                  <a:prstClr val="white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28663" y="6043102"/>
              <a:ext cx="325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prstClr val="white"/>
                  </a:solidFill>
                </a:rPr>
                <a:t>90</a:t>
              </a:r>
              <a:endParaRPr lang="en-GB" sz="1000" dirty="0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2919" y="6043102"/>
              <a:ext cx="3962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prstClr val="white"/>
                  </a:solidFill>
                </a:rPr>
                <a:t>270</a:t>
              </a:r>
              <a:endParaRPr lang="en-GB" sz="1000" dirty="0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60193" y="6043102"/>
              <a:ext cx="3962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prstClr val="white"/>
                  </a:solidFill>
                </a:rPr>
                <a:t>180</a:t>
              </a:r>
              <a:endParaRPr lang="en-GB" sz="1000" dirty="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68420" y="6293828"/>
              <a:ext cx="6094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prstClr val="white"/>
                  </a:solidFill>
                </a:rPr>
                <a:t>Altitude</a:t>
              </a:r>
              <a:endParaRPr lang="en-GB" sz="1000" dirty="0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67200" y="6041828"/>
              <a:ext cx="9909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prstClr val="white"/>
                  </a:solidFill>
                </a:rPr>
                <a:t>East longitude</a:t>
              </a:r>
              <a:endParaRPr lang="en-GB" sz="1000" dirty="0">
                <a:solidFill>
                  <a:prstClr val="white"/>
                </a:solidFill>
              </a:endParaRPr>
            </a:p>
          </p:txBody>
        </p:sp>
      </p:grpSp>
      <p:sp>
        <p:nvSpPr>
          <p:cNvPr id="25" name="Rectangle à coins arrondis 9"/>
          <p:cNvSpPr/>
          <p:nvPr/>
        </p:nvSpPr>
        <p:spPr bwMode="auto">
          <a:xfrm>
            <a:off x="0" y="529790"/>
            <a:ext cx="3049200" cy="414000"/>
          </a:xfrm>
          <a:prstGeom prst="roundRect">
            <a:avLst/>
          </a:prstGeom>
          <a:solidFill>
            <a:srgbClr val="FFFF0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rebuchet MS"/>
              </a:rPr>
              <a:t>Spacecraft Design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Trebuchet MS"/>
            </a:endParaRPr>
          </a:p>
        </p:txBody>
      </p:sp>
      <p:sp>
        <p:nvSpPr>
          <p:cNvPr id="26" name="TextBox 16"/>
          <p:cNvSpPr txBox="1">
            <a:spLocks noChangeArrowheads="1"/>
          </p:cNvSpPr>
          <p:nvPr/>
        </p:nvSpPr>
        <p:spPr bwMode="auto">
          <a:xfrm>
            <a:off x="-1588" y="-30163"/>
            <a:ext cx="9151938" cy="5222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Mission design</a:t>
            </a:r>
          </a:p>
        </p:txBody>
      </p: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8059738" y="0"/>
            <a:ext cx="1090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>
                <a:solidFill>
                  <a:schemeClr val="bg1"/>
                </a:solidFill>
              </a:rPr>
              <a:t>JUICE</a:t>
            </a:r>
          </a:p>
        </p:txBody>
      </p:sp>
      <p:sp>
        <p:nvSpPr>
          <p:cNvPr id="28" name="Rectangle à coins arrondis 9"/>
          <p:cNvSpPr/>
          <p:nvPr/>
        </p:nvSpPr>
        <p:spPr bwMode="auto">
          <a:xfrm>
            <a:off x="6094800" y="529790"/>
            <a:ext cx="3049200" cy="414000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rebuchet MS"/>
              </a:rPr>
              <a:t>Mission phases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Trebuchet MS"/>
            </a:endParaRPr>
          </a:p>
        </p:txBody>
      </p:sp>
      <p:sp>
        <p:nvSpPr>
          <p:cNvPr id="29" name="Rectangle à coins arrondis 9"/>
          <p:cNvSpPr/>
          <p:nvPr/>
        </p:nvSpPr>
        <p:spPr bwMode="auto">
          <a:xfrm>
            <a:off x="3047400" y="529790"/>
            <a:ext cx="3049200" cy="414000"/>
          </a:xfrm>
          <a:prstGeom prst="roundRect">
            <a:avLst/>
          </a:prstGeom>
          <a:solidFill>
            <a:srgbClr val="FFFF0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rebuchet MS"/>
              </a:rPr>
              <a:t>Model instruments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3251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7" y="4681790"/>
            <a:ext cx="7826039" cy="2091545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40000"/>
              </a:srgb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4504267" y="4593324"/>
            <a:ext cx="4639732" cy="218001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JUICE Mission Profile – phase 4 – </a:t>
            </a:r>
            <a:r>
              <a:rPr lang="en-GB" dirty="0" err="1" smtClean="0"/>
              <a:t>Callisto</a:t>
            </a:r>
            <a:r>
              <a:rPr lang="en-GB" dirty="0" smtClean="0"/>
              <a:t> + high latitudes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7687498"/>
              </p:ext>
            </p:extLst>
          </p:nvPr>
        </p:nvGraphicFramePr>
        <p:xfrm>
          <a:off x="138477" y="1017005"/>
          <a:ext cx="4433524" cy="3576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9516"/>
                <a:gridCol w="151400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Launch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June 2022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Interplanetary transfer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(Earth-Venus-</a:t>
                      </a:r>
                      <a:r>
                        <a:rPr lang="en-GB" baseline="0" dirty="0" err="1" smtClean="0">
                          <a:solidFill>
                            <a:schemeClr val="bg1"/>
                          </a:solidFill>
                        </a:rPr>
                        <a:t>Earth_Earth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7.6 years</a:t>
                      </a:r>
                      <a:br>
                        <a:rPr lang="en-GB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(8 years)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Jupiter orbit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insertion and apocentre reduction with Ganymede gravity assists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11 months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196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2 Europa flybys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36 days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Reduction of </a:t>
                      </a:r>
                      <a:r>
                        <a:rPr lang="en-GB" dirty="0" err="1" smtClean="0">
                          <a:solidFill>
                            <a:schemeClr val="bg1"/>
                          </a:solidFill>
                        </a:rPr>
                        <a:t>v</a:t>
                      </a:r>
                      <a:r>
                        <a:rPr lang="en-GB" baseline="-25000" dirty="0" err="1" smtClean="0">
                          <a:solidFill>
                            <a:schemeClr val="bg1"/>
                          </a:solidFill>
                        </a:rPr>
                        <a:t>inf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(Ganymede, Callisto)</a:t>
                      </a:r>
                      <a:endParaRPr lang="en-GB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60 days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>
                        <a:alpha val="50196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Increase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inclination with 10 Callisto gravity assists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200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days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35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" b="2858"/>
          <a:stretch/>
        </p:blipFill>
        <p:spPr bwMode="auto">
          <a:xfrm>
            <a:off x="4779469" y="1017005"/>
            <a:ext cx="4275631" cy="196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6776402" y="1111806"/>
            <a:ext cx="10005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GB" b="1" dirty="0" smtClean="0">
                <a:solidFill>
                  <a:prstClr val="white"/>
                </a:solidFill>
                <a:latin typeface="Gill Sans MT"/>
                <a:ea typeface="ＭＳ Ｐゴシック" charset="-128"/>
              </a:rPr>
              <a:t>Callisto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318933" y="4681790"/>
            <a:ext cx="1185334" cy="2057678"/>
          </a:xfrm>
          <a:prstGeom prst="rect">
            <a:avLst/>
          </a:prstGeom>
          <a:noFill/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à coins arrondis 9"/>
          <p:cNvSpPr/>
          <p:nvPr/>
        </p:nvSpPr>
        <p:spPr bwMode="auto">
          <a:xfrm>
            <a:off x="0" y="529790"/>
            <a:ext cx="3049200" cy="414000"/>
          </a:xfrm>
          <a:prstGeom prst="roundRect">
            <a:avLst/>
          </a:prstGeom>
          <a:solidFill>
            <a:srgbClr val="FFFF0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rebuchet MS"/>
              </a:rPr>
              <a:t>Spacecraft Design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Trebuchet MS"/>
            </a:endParaRP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-1588" y="-30163"/>
            <a:ext cx="9151938" cy="5222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Mission design</a:t>
            </a: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8059738" y="0"/>
            <a:ext cx="1090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>
                <a:solidFill>
                  <a:schemeClr val="bg1"/>
                </a:solidFill>
              </a:rPr>
              <a:t>JUICE</a:t>
            </a:r>
          </a:p>
        </p:txBody>
      </p:sp>
      <p:sp>
        <p:nvSpPr>
          <p:cNvPr id="17" name="Rectangle à coins arrondis 9"/>
          <p:cNvSpPr/>
          <p:nvPr/>
        </p:nvSpPr>
        <p:spPr bwMode="auto">
          <a:xfrm>
            <a:off x="6094800" y="529790"/>
            <a:ext cx="3049200" cy="414000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rebuchet MS"/>
              </a:rPr>
              <a:t>Mission phases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Trebuchet MS"/>
            </a:endParaRPr>
          </a:p>
        </p:txBody>
      </p:sp>
      <p:sp>
        <p:nvSpPr>
          <p:cNvPr id="18" name="Rectangle à coins arrondis 9"/>
          <p:cNvSpPr/>
          <p:nvPr/>
        </p:nvSpPr>
        <p:spPr bwMode="auto">
          <a:xfrm>
            <a:off x="3047400" y="529790"/>
            <a:ext cx="3049200" cy="414000"/>
          </a:xfrm>
          <a:prstGeom prst="roundRect">
            <a:avLst/>
          </a:prstGeom>
          <a:solidFill>
            <a:srgbClr val="FFFF0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rebuchet MS"/>
              </a:rPr>
              <a:t>Model instruments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Trebuchet MS"/>
            </a:endParaRPr>
          </a:p>
        </p:txBody>
      </p:sp>
      <p:grpSp>
        <p:nvGrpSpPr>
          <p:cNvPr id="19" name="Group 31"/>
          <p:cNvGrpSpPr>
            <a:grpSpLocks/>
          </p:cNvGrpSpPr>
          <p:nvPr/>
        </p:nvGrpSpPr>
        <p:grpSpPr bwMode="auto">
          <a:xfrm>
            <a:off x="4873625" y="4432300"/>
            <a:ext cx="4181475" cy="2540000"/>
            <a:chOff x="250825" y="2287588"/>
            <a:chExt cx="3168650" cy="175101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499" t="7169" r="2489" b="17564"/>
            <a:stretch>
              <a:fillRect/>
            </a:stretch>
          </p:blipFill>
          <p:spPr bwMode="auto">
            <a:xfrm>
              <a:off x="250825" y="2287588"/>
              <a:ext cx="3168650" cy="175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619817" y="2349967"/>
              <a:ext cx="1584325" cy="2867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</p:grpSp>
      <p:pic>
        <p:nvPicPr>
          <p:cNvPr id="22" name="Picture 7" descr="30deg.jpe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51450" y="3019028"/>
            <a:ext cx="4806694" cy="251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62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JUICE Mission Profile – phases 5-10 - Ganymede 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7508995"/>
              </p:ext>
            </p:extLst>
          </p:nvPr>
        </p:nvGraphicFramePr>
        <p:xfrm>
          <a:off x="138476" y="1207808"/>
          <a:ext cx="4636723" cy="550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3324"/>
                <a:gridCol w="1583399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Launch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June 2022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Interplanetary transfer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(Earth-Venus-</a:t>
                      </a:r>
                      <a:r>
                        <a:rPr lang="en-GB" baseline="0" dirty="0" err="1" smtClean="0">
                          <a:solidFill>
                            <a:schemeClr val="bg1"/>
                          </a:solidFill>
                        </a:rPr>
                        <a:t>Earth_Earth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7.6 years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Jupiter orbit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insertion and apocentre reduction with Ganymede gravity assists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11 months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>
                        <a:alpha val="50196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2 Europa flybys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36 days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Reduction of </a:t>
                      </a:r>
                      <a:r>
                        <a:rPr lang="en-GB" dirty="0" err="1" smtClean="0">
                          <a:solidFill>
                            <a:schemeClr val="bg1"/>
                          </a:solidFill>
                        </a:rPr>
                        <a:t>v</a:t>
                      </a:r>
                      <a:r>
                        <a:rPr lang="en-GB" baseline="-25000" dirty="0" err="1" smtClean="0">
                          <a:solidFill>
                            <a:schemeClr val="bg1"/>
                          </a:solidFill>
                        </a:rPr>
                        <a:t>inf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(Ganymede, Callisto)</a:t>
                      </a:r>
                      <a:endParaRPr lang="en-GB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60 days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196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Increase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inclination with 10 Callisto gravity assists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200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days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Callisto to Ganymede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11 months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  <a:alpha val="49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Ganymede (polar)</a:t>
                      </a:r>
                    </a:p>
                    <a:p>
                      <a:pPr marL="0" indent="179388"/>
                      <a:r>
                        <a:rPr lang="en-GB" sz="1600" dirty="0" smtClean="0">
                          <a:solidFill>
                            <a:schemeClr val="bg1"/>
                          </a:solidFill>
                        </a:rPr>
                        <a:t>10,000x200 km &amp; 5000 km</a:t>
                      </a:r>
                    </a:p>
                    <a:p>
                      <a:pPr marL="0" indent="179388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500 km circular</a:t>
                      </a:r>
                    </a:p>
                    <a:p>
                      <a:pPr marL="0" indent="179388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200 km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circular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150 days</a:t>
                      </a:r>
                    </a:p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102 days</a:t>
                      </a:r>
                    </a:p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days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Total mission at Jupiter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3 years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953813"/>
            <a:ext cx="8469506" cy="2517526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40000"/>
              </a:srgbClr>
            </a:glo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6587067" y="965205"/>
            <a:ext cx="1676400" cy="2506133"/>
          </a:xfrm>
          <a:prstGeom prst="rect">
            <a:avLst/>
          </a:prstGeom>
          <a:noFill/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à coins arrondis 9"/>
          <p:cNvSpPr/>
          <p:nvPr/>
        </p:nvSpPr>
        <p:spPr bwMode="auto">
          <a:xfrm>
            <a:off x="0" y="529790"/>
            <a:ext cx="3049200" cy="414000"/>
          </a:xfrm>
          <a:prstGeom prst="roundRect">
            <a:avLst/>
          </a:prstGeom>
          <a:solidFill>
            <a:srgbClr val="FFFF0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rebuchet MS"/>
              </a:rPr>
              <a:t>Spacecraft Design</a:t>
            </a:r>
            <a:endParaRPr lang="en-GB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Trebuchet MS"/>
            </a:endParaRP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-1588" y="-30163"/>
            <a:ext cx="9151938" cy="5222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Mission design</a:t>
            </a: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8059738" y="0"/>
            <a:ext cx="1090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>
                <a:solidFill>
                  <a:prstClr val="white"/>
                </a:solidFill>
              </a:rPr>
              <a:t>JUICE</a:t>
            </a:r>
          </a:p>
        </p:txBody>
      </p:sp>
      <p:sp>
        <p:nvSpPr>
          <p:cNvPr id="13" name="Rectangle à coins arrondis 9"/>
          <p:cNvSpPr/>
          <p:nvPr/>
        </p:nvSpPr>
        <p:spPr bwMode="auto">
          <a:xfrm>
            <a:off x="6094800" y="529790"/>
            <a:ext cx="3049200" cy="414000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rebuchet MS"/>
              </a:rPr>
              <a:t>Mission phases</a:t>
            </a:r>
            <a:endParaRPr lang="en-GB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Trebuchet MS"/>
            </a:endParaRPr>
          </a:p>
        </p:txBody>
      </p:sp>
      <p:sp>
        <p:nvSpPr>
          <p:cNvPr id="14" name="Rectangle à coins arrondis 9"/>
          <p:cNvSpPr/>
          <p:nvPr/>
        </p:nvSpPr>
        <p:spPr bwMode="auto">
          <a:xfrm>
            <a:off x="3047400" y="529790"/>
            <a:ext cx="3049200" cy="414000"/>
          </a:xfrm>
          <a:prstGeom prst="roundRect">
            <a:avLst/>
          </a:prstGeom>
          <a:solidFill>
            <a:srgbClr val="FFFF00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GB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rebuchet MS"/>
              </a:rPr>
              <a:t>Model instruments</a:t>
            </a:r>
            <a:endParaRPr lang="en-GB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Trebuchet MS"/>
            </a:endParaRPr>
          </a:p>
        </p:txBody>
      </p:sp>
      <p:pic>
        <p:nvPicPr>
          <p:cNvPr id="22" name="Picture 39" descr="ganymede_12day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3403" r="3534" b="2912"/>
          <a:stretch/>
        </p:blipFill>
        <p:spPr bwMode="auto">
          <a:xfrm rot="20027705">
            <a:off x="6855555" y="4468635"/>
            <a:ext cx="904019" cy="91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r 3"/>
          <p:cNvGrpSpPr/>
          <p:nvPr/>
        </p:nvGrpSpPr>
        <p:grpSpPr>
          <a:xfrm>
            <a:off x="5297470" y="4237962"/>
            <a:ext cx="2491348" cy="2656800"/>
            <a:chOff x="5297470" y="4237962"/>
            <a:chExt cx="2491348" cy="2656800"/>
          </a:xfrm>
        </p:grpSpPr>
        <p:sp>
          <p:nvSpPr>
            <p:cNvPr id="23" name="ZoneTexte 22"/>
            <p:cNvSpPr txBox="1"/>
            <p:nvPr/>
          </p:nvSpPr>
          <p:spPr>
            <a:xfrm>
              <a:off x="5297470" y="5666121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prstClr val="white"/>
                  </a:solidFill>
                </a:rPr>
                <a:t>6</a:t>
              </a: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27" name="Oval 20"/>
            <p:cNvSpPr/>
            <p:nvPr/>
          </p:nvSpPr>
          <p:spPr>
            <a:xfrm rot="2400000">
              <a:off x="5736818" y="4237962"/>
              <a:ext cx="2052000" cy="2656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Gill Sans MT" pitchFamily="34" charset="0"/>
              </a:endParaRPr>
            </a:p>
          </p:txBody>
        </p:sp>
      </p:grpSp>
      <p:grpSp>
        <p:nvGrpSpPr>
          <p:cNvPr id="4" name="Grouper 2"/>
          <p:cNvGrpSpPr/>
          <p:nvPr/>
        </p:nvGrpSpPr>
        <p:grpSpPr>
          <a:xfrm>
            <a:off x="5996951" y="3611963"/>
            <a:ext cx="2620800" cy="2620800"/>
            <a:chOff x="5996951" y="3611963"/>
            <a:chExt cx="2620800" cy="2620800"/>
          </a:xfrm>
        </p:grpSpPr>
        <p:sp>
          <p:nvSpPr>
            <p:cNvPr id="25" name="ZoneTexte 24"/>
            <p:cNvSpPr txBox="1"/>
            <p:nvPr/>
          </p:nvSpPr>
          <p:spPr>
            <a:xfrm>
              <a:off x="8251829" y="3716993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prstClr val="white"/>
                  </a:solidFill>
                </a:rPr>
                <a:t>7</a:t>
              </a: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28" name="Oval 19"/>
            <p:cNvSpPr/>
            <p:nvPr/>
          </p:nvSpPr>
          <p:spPr>
            <a:xfrm>
              <a:off x="5996951" y="3611963"/>
              <a:ext cx="2620800" cy="2620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Gill Sans MT" pitchFamily="34" charset="0"/>
              </a:endParaRP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6824653" y="4239041"/>
            <a:ext cx="2163807" cy="2656800"/>
            <a:chOff x="6824653" y="4239041"/>
            <a:chExt cx="2163807" cy="2656800"/>
          </a:xfrm>
        </p:grpSpPr>
        <p:sp>
          <p:nvSpPr>
            <p:cNvPr id="26" name="ZoneTexte 25"/>
            <p:cNvSpPr txBox="1"/>
            <p:nvPr/>
          </p:nvSpPr>
          <p:spPr>
            <a:xfrm>
              <a:off x="8686800" y="5666121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prstClr val="white"/>
                  </a:solidFill>
                </a:rPr>
                <a:t>8</a:t>
              </a:r>
            </a:p>
          </p:txBody>
        </p:sp>
        <p:sp>
          <p:nvSpPr>
            <p:cNvPr id="29" name="Oval 20"/>
            <p:cNvSpPr/>
            <p:nvPr/>
          </p:nvSpPr>
          <p:spPr>
            <a:xfrm rot="8400000">
              <a:off x="6824653" y="4239041"/>
              <a:ext cx="2052000" cy="2656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Gill Sans MT" pitchFamily="34" charset="0"/>
              </a:endParaRPr>
            </a:p>
          </p:txBody>
        </p:sp>
      </p:grpSp>
      <p:grpSp>
        <p:nvGrpSpPr>
          <p:cNvPr id="8" name="Grouper 7"/>
          <p:cNvGrpSpPr/>
          <p:nvPr/>
        </p:nvGrpSpPr>
        <p:grpSpPr>
          <a:xfrm>
            <a:off x="6768781" y="4384259"/>
            <a:ext cx="1076400" cy="1383978"/>
            <a:chOff x="6768781" y="4384259"/>
            <a:chExt cx="1076400" cy="1383978"/>
          </a:xfrm>
        </p:grpSpPr>
        <p:sp>
          <p:nvSpPr>
            <p:cNvPr id="24" name="ZoneTexte 23"/>
            <p:cNvSpPr txBox="1"/>
            <p:nvPr/>
          </p:nvSpPr>
          <p:spPr>
            <a:xfrm>
              <a:off x="7011970" y="5398905"/>
              <a:ext cx="606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prstClr val="white"/>
                  </a:solidFill>
                </a:rPr>
                <a:t>9-10</a:t>
              </a: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30" name="Oval 19"/>
            <p:cNvSpPr/>
            <p:nvPr/>
          </p:nvSpPr>
          <p:spPr>
            <a:xfrm>
              <a:off x="6768781" y="4384259"/>
              <a:ext cx="1076400" cy="1076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Gill Sans MT" pitchFamily="34" charset="0"/>
              </a:endParaRPr>
            </a:p>
          </p:txBody>
        </p:sp>
        <p:sp>
          <p:nvSpPr>
            <p:cNvPr id="31" name="Oval 19"/>
            <p:cNvSpPr/>
            <p:nvPr/>
          </p:nvSpPr>
          <p:spPr>
            <a:xfrm>
              <a:off x="6821509" y="4437218"/>
              <a:ext cx="972000" cy="972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Gill Sans M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908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 pitchFamily="-106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0" y="-28575"/>
            <a:ext cx="9144000" cy="504825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63500" dist="250190" dir="8459995" algn="ctr" rotWithShape="0">
              <a:srgbClr val="000000">
                <a:alpha val="28000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>
              <a:solidFill>
                <a:prstClr val="white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-1588" y="-30163"/>
            <a:ext cx="9151938" cy="5222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Exploration of the habitable zone</a:t>
            </a:r>
          </a:p>
        </p:txBody>
      </p: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8059738" y="0"/>
            <a:ext cx="1090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>
                <a:solidFill>
                  <a:schemeClr val="bg1"/>
                </a:solidFill>
              </a:rPr>
              <a:t>JUICE</a:t>
            </a:r>
          </a:p>
        </p:txBody>
      </p:sp>
      <p:grpSp>
        <p:nvGrpSpPr>
          <p:cNvPr id="11" name="Grouper 41"/>
          <p:cNvGrpSpPr>
            <a:grpSpLocks/>
          </p:cNvGrpSpPr>
          <p:nvPr/>
        </p:nvGrpSpPr>
        <p:grpSpPr bwMode="auto">
          <a:xfrm>
            <a:off x="2336800" y="1953867"/>
            <a:ext cx="4453489" cy="4598342"/>
            <a:chOff x="5436096" y="260648"/>
            <a:chExt cx="4392489" cy="4536504"/>
          </a:xfrm>
        </p:grpSpPr>
        <p:grpSp>
          <p:nvGrpSpPr>
            <p:cNvPr id="12" name="Grouper 29"/>
            <p:cNvGrpSpPr>
              <a:grpSpLocks/>
            </p:cNvGrpSpPr>
            <p:nvPr/>
          </p:nvGrpSpPr>
          <p:grpSpPr bwMode="auto">
            <a:xfrm>
              <a:off x="5436096" y="260648"/>
              <a:ext cx="4392489" cy="4536504"/>
              <a:chOff x="2483768" y="116632"/>
              <a:chExt cx="4392489" cy="4536504"/>
            </a:xfrm>
          </p:grpSpPr>
          <p:pic>
            <p:nvPicPr>
              <p:cNvPr id="17" name="Image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7784" y="764704"/>
                <a:ext cx="4176464" cy="3198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" name="Grouper 27"/>
              <p:cNvGrpSpPr/>
              <p:nvPr/>
            </p:nvGrpSpPr>
            <p:grpSpPr>
              <a:xfrm>
                <a:off x="2483768" y="116632"/>
                <a:ext cx="4392489" cy="4536504"/>
                <a:chOff x="2483768" y="116632"/>
                <a:chExt cx="4392489" cy="4536504"/>
              </a:xfrm>
              <a:solidFill>
                <a:schemeClr val="tx1"/>
              </a:solidFill>
            </p:grpSpPr>
            <p:sp>
              <p:nvSpPr>
                <p:cNvPr id="19" name="Arc plein 18"/>
                <p:cNvSpPr/>
                <p:nvPr/>
              </p:nvSpPr>
              <p:spPr bwMode="auto">
                <a:xfrm>
                  <a:off x="2483768" y="188640"/>
                  <a:ext cx="4392488" cy="4464496"/>
                </a:xfrm>
                <a:prstGeom prst="blockArc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fr-FR" sz="2400">
                    <a:solidFill>
                      <a:srgbClr val="000000"/>
                    </a:solidFill>
                    <a:cs typeface="+mn-cs"/>
                  </a:endParaRPr>
                </a:p>
              </p:txBody>
            </p:sp>
            <p:sp>
              <p:nvSpPr>
                <p:cNvPr id="20" name="Arc plein 19"/>
                <p:cNvSpPr/>
                <p:nvPr/>
              </p:nvSpPr>
              <p:spPr bwMode="auto">
                <a:xfrm rot="10800000">
                  <a:off x="2483769" y="116632"/>
                  <a:ext cx="4392488" cy="4464496"/>
                </a:xfrm>
                <a:prstGeom prst="blockArc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fr-FR" sz="2400">
                    <a:solidFill>
                      <a:srgbClr val="000000"/>
                    </a:solidFill>
                    <a:cs typeface="+mn-cs"/>
                  </a:endParaRPr>
                </a:p>
              </p:txBody>
            </p:sp>
          </p:grpSp>
        </p:grpSp>
        <p:sp>
          <p:nvSpPr>
            <p:cNvPr id="13" name="Rectangle 40"/>
            <p:cNvSpPr>
              <a:spLocks noChangeArrowheads="1"/>
            </p:cNvSpPr>
            <p:nvPr/>
          </p:nvSpPr>
          <p:spPr bwMode="auto">
            <a:xfrm>
              <a:off x="5508104" y="836712"/>
              <a:ext cx="914400" cy="357869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fr-FR" sz="2400">
                <a:solidFill>
                  <a:srgbClr val="000000"/>
                </a:solidFill>
              </a:endParaRPr>
            </a:p>
          </p:txBody>
        </p:sp>
      </p:grpSp>
      <p:sp>
        <p:nvSpPr>
          <p:cNvPr id="10" name="ZoneTexte 9"/>
          <p:cNvSpPr txBox="1"/>
          <p:nvPr/>
        </p:nvSpPr>
        <p:spPr bwMode="auto">
          <a:xfrm>
            <a:off x="140775" y="3409358"/>
            <a:ext cx="3168650" cy="1661994"/>
          </a:xfrm>
          <a:prstGeom prst="rect">
            <a:avLst/>
          </a:prstGeom>
          <a:solidFill>
            <a:schemeClr val="tx1"/>
          </a:solidFill>
          <a:ln w="19050" cmpd="sng">
            <a:solidFill>
              <a:srgbClr val="FFFF0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r-FR" dirty="0" smtClean="0">
                <a:solidFill>
                  <a:srgbClr val="FFFF00"/>
                </a:solidFill>
                <a:latin typeface="Trebuchet MS"/>
                <a:ea typeface="ＭＳ Ｐゴシック" charset="0"/>
                <a:cs typeface="Trebuchet MS"/>
              </a:rPr>
              <a:t>Callisto</a:t>
            </a:r>
            <a:endParaRPr lang="fr-FR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1400" dirty="0">
                <a:solidFill>
                  <a:srgbClr val="FFFFFF"/>
                </a:solidFill>
              </a:rPr>
              <a:t>Best place to </a:t>
            </a:r>
            <a:r>
              <a:rPr lang="fr-FR" sz="1400" dirty="0" err="1">
                <a:solidFill>
                  <a:srgbClr val="FFFFFF"/>
                </a:solidFill>
              </a:rPr>
              <a:t>study</a:t>
            </a:r>
            <a:r>
              <a:rPr lang="fr-FR" sz="1400" dirty="0">
                <a:solidFill>
                  <a:srgbClr val="FFFFFF"/>
                </a:solidFill>
              </a:rPr>
              <a:t> the </a:t>
            </a:r>
            <a:r>
              <a:rPr lang="fr-FR" sz="1400" dirty="0" err="1">
                <a:solidFill>
                  <a:srgbClr val="FFFFFF"/>
                </a:solidFill>
              </a:rPr>
              <a:t>impactor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</a:rPr>
              <a:t>history</a:t>
            </a:r>
            <a:endParaRPr lang="fr-FR" sz="1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1400" dirty="0" err="1" smtClean="0">
                <a:solidFill>
                  <a:srgbClr val="FFFFFF"/>
                </a:solidFill>
              </a:rPr>
              <a:t>Differentiation</a:t>
            </a:r>
            <a:r>
              <a:rPr lang="fr-FR" sz="1400" dirty="0" smtClean="0">
                <a:solidFill>
                  <a:srgbClr val="FFFFFF"/>
                </a:solidFill>
              </a:rPr>
              <a:t> </a:t>
            </a:r>
            <a:r>
              <a:rPr lang="fr-FR" sz="1400" dirty="0">
                <a:solidFill>
                  <a:srgbClr val="FFFFFF"/>
                </a:solidFill>
              </a:rPr>
              <a:t>– </a:t>
            </a:r>
            <a:r>
              <a:rPr lang="fr-FR" sz="1400" dirty="0" err="1">
                <a:solidFill>
                  <a:srgbClr val="FFFFFF"/>
                </a:solidFill>
              </a:rPr>
              <a:t>still</a:t>
            </a:r>
            <a:r>
              <a:rPr lang="fr-FR" sz="1400" dirty="0">
                <a:solidFill>
                  <a:srgbClr val="FFFFFF"/>
                </a:solidFill>
              </a:rPr>
              <a:t> an </a:t>
            </a:r>
            <a:r>
              <a:rPr lang="fr-FR" sz="1400" dirty="0" err="1">
                <a:solidFill>
                  <a:srgbClr val="FFFFFF"/>
                </a:solidFill>
              </a:rPr>
              <a:t>enigma</a:t>
            </a:r>
            <a:endParaRPr lang="fr-FR" sz="14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1400" dirty="0" err="1" smtClean="0">
                <a:solidFill>
                  <a:srgbClr val="FFFFFF"/>
                </a:solidFill>
              </a:rPr>
              <a:t>Only</a:t>
            </a:r>
            <a:r>
              <a:rPr lang="fr-FR" sz="1400" dirty="0" smtClean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known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example</a:t>
            </a:r>
            <a:r>
              <a:rPr lang="fr-FR" sz="1400" dirty="0">
                <a:solidFill>
                  <a:srgbClr val="FFFFFF"/>
                </a:solidFill>
              </a:rPr>
              <a:t> of </a:t>
            </a:r>
            <a:r>
              <a:rPr lang="fr-FR" sz="1400" dirty="0" smtClean="0">
                <a:solidFill>
                  <a:srgbClr val="FFFFFF"/>
                </a:solidFill>
              </a:rPr>
              <a:t>non </a:t>
            </a:r>
            <a:r>
              <a:rPr lang="fr-FR" sz="1400" dirty="0">
                <a:solidFill>
                  <a:srgbClr val="FFFFFF"/>
                </a:solidFill>
              </a:rPr>
              <a:t>active but </a:t>
            </a:r>
            <a:r>
              <a:rPr lang="fr-FR" sz="1400" dirty="0" err="1">
                <a:solidFill>
                  <a:srgbClr val="FFFFFF"/>
                </a:solidFill>
              </a:rPr>
              <a:t>ocean</a:t>
            </a:r>
            <a:r>
              <a:rPr lang="fr-FR" sz="1400" dirty="0">
                <a:solidFill>
                  <a:srgbClr val="FFFFFF"/>
                </a:solidFill>
              </a:rPr>
              <a:t>-</a:t>
            </a:r>
            <a:r>
              <a:rPr lang="fr-FR" sz="1400" dirty="0" err="1">
                <a:solidFill>
                  <a:srgbClr val="FFFFFF"/>
                </a:solidFill>
              </a:rPr>
              <a:t>bearing</a:t>
            </a:r>
            <a:r>
              <a:rPr lang="fr-FR" sz="1400" dirty="0">
                <a:solidFill>
                  <a:srgbClr val="FFFFFF"/>
                </a:solidFill>
              </a:rPr>
              <a:t> world 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>
                <a:solidFill>
                  <a:srgbClr val="FFFFFF"/>
                </a:solidFill>
              </a:rPr>
              <a:t>The </a:t>
            </a:r>
            <a:r>
              <a:rPr lang="fr-FR" sz="1400" dirty="0" err="1">
                <a:solidFill>
                  <a:srgbClr val="FFFFFF"/>
                </a:solidFill>
              </a:rPr>
              <a:t>witness</a:t>
            </a:r>
            <a:r>
              <a:rPr lang="fr-FR" sz="1400" dirty="0">
                <a:solidFill>
                  <a:srgbClr val="FFFFFF"/>
                </a:solidFill>
              </a:rPr>
              <a:t> of </a:t>
            </a:r>
            <a:r>
              <a:rPr lang="fr-FR" sz="1400" dirty="0" err="1">
                <a:solidFill>
                  <a:srgbClr val="FFFFFF"/>
                </a:solidFill>
              </a:rPr>
              <a:t>early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ages</a:t>
            </a:r>
            <a:endParaRPr lang="fr-FR" sz="1400" dirty="0">
              <a:solidFill>
                <a:srgbClr val="FFFFFF"/>
              </a:solidFill>
            </a:endParaRPr>
          </a:p>
        </p:txBody>
      </p:sp>
      <p:pic>
        <p:nvPicPr>
          <p:cNvPr id="9" name="Image 8" descr="Ganymede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667" y="492125"/>
            <a:ext cx="3108790" cy="350837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 bwMode="auto">
          <a:xfrm>
            <a:off x="140775" y="1076384"/>
            <a:ext cx="3168650" cy="2092881"/>
          </a:xfrm>
          <a:prstGeom prst="rect">
            <a:avLst/>
          </a:prstGeom>
          <a:solidFill>
            <a:schemeClr val="tx1"/>
          </a:solidFill>
          <a:ln w="19050" cmpd="sng">
            <a:solidFill>
              <a:srgbClr val="FFFF0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r-FR" dirty="0" err="1" smtClean="0">
                <a:solidFill>
                  <a:srgbClr val="FFFF00"/>
                </a:solidFill>
                <a:latin typeface="Trebuchet MS"/>
                <a:ea typeface="ＭＳ Ｐゴシック" charset="0"/>
                <a:cs typeface="Trebuchet MS"/>
              </a:rPr>
              <a:t>Ganymede</a:t>
            </a:r>
            <a:endParaRPr lang="fr-FR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1400" dirty="0" err="1">
                <a:solidFill>
                  <a:srgbClr val="FFFFFF"/>
                </a:solidFill>
              </a:rPr>
              <a:t>Largest</a:t>
            </a:r>
            <a:r>
              <a:rPr lang="fr-FR" sz="1400" dirty="0">
                <a:solidFill>
                  <a:srgbClr val="FFFFFF"/>
                </a:solidFill>
              </a:rPr>
              <a:t> satellite </a:t>
            </a:r>
            <a:r>
              <a:rPr lang="fr-FR" sz="1400" dirty="0" smtClean="0">
                <a:solidFill>
                  <a:srgbClr val="FFFFFF"/>
                </a:solidFill>
              </a:rPr>
              <a:t>in </a:t>
            </a:r>
            <a:r>
              <a:rPr lang="fr-FR" sz="1400" dirty="0">
                <a:solidFill>
                  <a:srgbClr val="FFFFFF"/>
                </a:solidFill>
              </a:rPr>
              <a:t>the </a:t>
            </a:r>
            <a:r>
              <a:rPr lang="fr-FR" sz="1400" dirty="0" err="1">
                <a:solidFill>
                  <a:srgbClr val="FFFFFF"/>
                </a:solidFill>
              </a:rPr>
              <a:t>solar</a:t>
            </a:r>
            <a:r>
              <a:rPr lang="fr-FR" sz="1400" dirty="0">
                <a:solidFill>
                  <a:srgbClr val="FFFFFF"/>
                </a:solidFill>
              </a:rPr>
              <a:t> system </a:t>
            </a:r>
            <a:endParaRPr lang="fr-FR" sz="1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1400" dirty="0" smtClean="0">
                <a:solidFill>
                  <a:srgbClr val="FFFFFF"/>
                </a:solidFill>
              </a:rPr>
              <a:t>A </a:t>
            </a:r>
            <a:r>
              <a:rPr lang="fr-FR" sz="1400" dirty="0" err="1">
                <a:solidFill>
                  <a:srgbClr val="FFFFFF"/>
                </a:solidFill>
              </a:rPr>
              <a:t>deep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ocean</a:t>
            </a:r>
            <a:endParaRPr lang="fr-FR" sz="14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1400" dirty="0" err="1" smtClean="0">
                <a:solidFill>
                  <a:srgbClr val="FFFFFF"/>
                </a:solidFill>
              </a:rPr>
              <a:t>Internal</a:t>
            </a:r>
            <a:r>
              <a:rPr lang="fr-FR" sz="1400" dirty="0" smtClean="0">
                <a:solidFill>
                  <a:srgbClr val="FFFFFF"/>
                </a:solidFill>
              </a:rPr>
              <a:t> dynamo and an </a:t>
            </a:r>
            <a:r>
              <a:rPr lang="fr-FR" sz="1400" dirty="0" err="1" smtClean="0">
                <a:solidFill>
                  <a:srgbClr val="FFFFFF"/>
                </a:solidFill>
              </a:rPr>
              <a:t>induced</a:t>
            </a:r>
            <a:r>
              <a:rPr lang="fr-FR" sz="1400" dirty="0" smtClean="0">
                <a:solidFill>
                  <a:srgbClr val="FFFFFF"/>
                </a:solidFill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</a:rPr>
              <a:t>magnetic</a:t>
            </a:r>
            <a:r>
              <a:rPr lang="fr-FR" sz="1400" dirty="0" smtClean="0">
                <a:solidFill>
                  <a:srgbClr val="FFFFFF"/>
                </a:solidFill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</a:rPr>
              <a:t>field</a:t>
            </a:r>
            <a:r>
              <a:rPr lang="fr-FR" sz="1400" dirty="0" smtClean="0">
                <a:solidFill>
                  <a:srgbClr val="FFFFFF"/>
                </a:solidFill>
              </a:rPr>
              <a:t> – unique</a:t>
            </a:r>
            <a:endParaRPr lang="fr-FR" sz="14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1400" dirty="0" err="1">
                <a:solidFill>
                  <a:srgbClr val="FFFFFF"/>
                </a:solidFill>
              </a:rPr>
              <a:t>Richest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crater</a:t>
            </a:r>
            <a:r>
              <a:rPr lang="fr-FR" sz="1400" dirty="0">
                <a:solidFill>
                  <a:srgbClr val="FFFFFF"/>
                </a:solidFill>
              </a:rPr>
              <a:t> morphologies </a:t>
            </a:r>
            <a:endParaRPr lang="fr-FR" sz="1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fr-FR" sz="1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1400" dirty="0" smtClean="0">
                <a:solidFill>
                  <a:srgbClr val="FFFF00"/>
                </a:solidFill>
              </a:rPr>
              <a:t>Best </a:t>
            </a:r>
            <a:r>
              <a:rPr lang="fr-FR" sz="1400" dirty="0" err="1" smtClean="0">
                <a:solidFill>
                  <a:srgbClr val="FFFF00"/>
                </a:solidFill>
              </a:rPr>
              <a:t>example</a:t>
            </a:r>
            <a:r>
              <a:rPr lang="fr-FR" sz="1400" dirty="0" smtClean="0">
                <a:solidFill>
                  <a:srgbClr val="FFFF00"/>
                </a:solidFill>
              </a:rPr>
              <a:t> of  </a:t>
            </a:r>
            <a:r>
              <a:rPr lang="fr-FR" sz="1400" dirty="0" err="1" smtClean="0">
                <a:solidFill>
                  <a:srgbClr val="FFFF00"/>
                </a:solidFill>
              </a:rPr>
              <a:t>liquid</a:t>
            </a:r>
            <a:r>
              <a:rPr lang="fr-FR" sz="1400" dirty="0" smtClean="0">
                <a:solidFill>
                  <a:srgbClr val="FFFF00"/>
                </a:solidFill>
              </a:rPr>
              <a:t> </a:t>
            </a:r>
            <a:r>
              <a:rPr lang="fr-FR" sz="1400" dirty="0" err="1" smtClean="0">
                <a:solidFill>
                  <a:srgbClr val="FFFF00"/>
                </a:solidFill>
              </a:rPr>
              <a:t>environment</a:t>
            </a:r>
            <a:r>
              <a:rPr lang="fr-FR" sz="1400" dirty="0" smtClean="0">
                <a:solidFill>
                  <a:srgbClr val="FFFF00"/>
                </a:solidFill>
              </a:rPr>
              <a:t> </a:t>
            </a:r>
            <a:r>
              <a:rPr lang="fr-FR" sz="1400" dirty="0" err="1" smtClean="0">
                <a:solidFill>
                  <a:srgbClr val="FFFF00"/>
                </a:solidFill>
              </a:rPr>
              <a:t>trapped</a:t>
            </a:r>
            <a:r>
              <a:rPr lang="fr-FR" sz="1400" dirty="0" smtClean="0">
                <a:solidFill>
                  <a:srgbClr val="FFFF00"/>
                </a:solidFill>
              </a:rPr>
              <a:t> </a:t>
            </a:r>
            <a:r>
              <a:rPr lang="fr-FR" sz="1400" dirty="0" err="1" smtClean="0">
                <a:solidFill>
                  <a:srgbClr val="FFFF00"/>
                </a:solidFill>
              </a:rPr>
              <a:t>between</a:t>
            </a:r>
            <a:r>
              <a:rPr lang="fr-FR" sz="1400" dirty="0" smtClean="0">
                <a:solidFill>
                  <a:srgbClr val="FFFF00"/>
                </a:solidFill>
              </a:rPr>
              <a:t> </a:t>
            </a:r>
            <a:r>
              <a:rPr lang="fr-FR" sz="1400" dirty="0" err="1" smtClean="0">
                <a:solidFill>
                  <a:srgbClr val="FFFF00"/>
                </a:solidFill>
              </a:rPr>
              <a:t>icy</a:t>
            </a:r>
            <a:r>
              <a:rPr lang="fr-FR" sz="1400" dirty="0" smtClean="0">
                <a:solidFill>
                  <a:srgbClr val="FFFF00"/>
                </a:solidFill>
              </a:rPr>
              <a:t> </a:t>
            </a:r>
            <a:r>
              <a:rPr lang="fr-FR" sz="1400" dirty="0" err="1" smtClean="0">
                <a:solidFill>
                  <a:srgbClr val="FFFF00"/>
                </a:solidFill>
              </a:rPr>
              <a:t>layers</a:t>
            </a:r>
            <a:endParaRPr lang="fr-FR" sz="1400" dirty="0">
              <a:solidFill>
                <a:srgbClr val="FFFF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 bwMode="auto">
          <a:xfrm>
            <a:off x="140775" y="5311445"/>
            <a:ext cx="3168650" cy="1446550"/>
          </a:xfrm>
          <a:prstGeom prst="rect">
            <a:avLst/>
          </a:prstGeom>
          <a:solidFill>
            <a:schemeClr val="tx1"/>
          </a:solidFill>
          <a:ln w="19050" cmpd="sng">
            <a:solidFill>
              <a:srgbClr val="FFFF0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r-FR" dirty="0" smtClean="0">
                <a:solidFill>
                  <a:srgbClr val="FFFF00"/>
                </a:solidFill>
                <a:latin typeface="Trebuchet MS"/>
                <a:ea typeface="ＭＳ Ｐゴシック" charset="0"/>
                <a:cs typeface="Trebuchet MS"/>
              </a:rPr>
              <a:t>Europa</a:t>
            </a:r>
            <a:endParaRPr lang="fr-FR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1400" dirty="0" smtClean="0">
                <a:solidFill>
                  <a:srgbClr val="FFFFFF"/>
                </a:solidFill>
              </a:rPr>
              <a:t>A </a:t>
            </a:r>
            <a:r>
              <a:rPr lang="fr-FR" sz="1400" dirty="0" err="1" smtClean="0">
                <a:solidFill>
                  <a:srgbClr val="FFFFFF"/>
                </a:solidFill>
              </a:rPr>
              <a:t>deep</a:t>
            </a:r>
            <a:r>
              <a:rPr lang="fr-FR" sz="1400" dirty="0" smtClean="0">
                <a:solidFill>
                  <a:srgbClr val="FFFFFF"/>
                </a:solidFill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</a:rPr>
              <a:t>ocean</a:t>
            </a:r>
            <a:r>
              <a:rPr lang="fr-FR" sz="1400" dirty="0" smtClean="0">
                <a:solidFill>
                  <a:srgbClr val="FFFFFF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>
                <a:solidFill>
                  <a:srgbClr val="FFFFFF"/>
                </a:solidFill>
              </a:rPr>
              <a:t>A</a:t>
            </a:r>
            <a:r>
              <a:rPr lang="fr-FR" sz="1400" dirty="0" smtClean="0">
                <a:solidFill>
                  <a:srgbClr val="FFFFFF"/>
                </a:solidFill>
              </a:rPr>
              <a:t>n </a:t>
            </a:r>
            <a:r>
              <a:rPr lang="fr-FR" sz="1400" dirty="0">
                <a:solidFill>
                  <a:srgbClr val="FFFFFF"/>
                </a:solidFill>
              </a:rPr>
              <a:t>active </a:t>
            </a:r>
            <a:r>
              <a:rPr lang="fr-FR" sz="1400" dirty="0" smtClean="0">
                <a:solidFill>
                  <a:srgbClr val="FFFFFF"/>
                </a:solidFill>
              </a:rPr>
              <a:t>world?</a:t>
            </a:r>
          </a:p>
          <a:p>
            <a:pPr marL="285750" indent="-285750">
              <a:buFont typeface="Arial"/>
              <a:buChar char="•"/>
            </a:pPr>
            <a:endParaRPr lang="fr-FR" sz="14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1400" dirty="0">
                <a:solidFill>
                  <a:srgbClr val="FFFF00"/>
                </a:solidFill>
              </a:rPr>
              <a:t>Best </a:t>
            </a:r>
            <a:r>
              <a:rPr lang="fr-FR" sz="1400" dirty="0" err="1">
                <a:solidFill>
                  <a:srgbClr val="FFFF00"/>
                </a:solidFill>
              </a:rPr>
              <a:t>example</a:t>
            </a:r>
            <a:r>
              <a:rPr lang="fr-FR" sz="1400" dirty="0">
                <a:solidFill>
                  <a:srgbClr val="FFFF00"/>
                </a:solidFill>
              </a:rPr>
              <a:t> of </a:t>
            </a:r>
            <a:r>
              <a:rPr lang="fr-FR" sz="1400" dirty="0" err="1" smtClean="0">
                <a:solidFill>
                  <a:srgbClr val="FFFF00"/>
                </a:solidFill>
              </a:rPr>
              <a:t>liquid</a:t>
            </a:r>
            <a:r>
              <a:rPr lang="fr-FR" sz="1400" dirty="0" smtClean="0">
                <a:solidFill>
                  <a:srgbClr val="FFFF00"/>
                </a:solidFill>
              </a:rPr>
              <a:t> </a:t>
            </a:r>
            <a:r>
              <a:rPr lang="fr-FR" sz="1400" dirty="0" err="1" smtClean="0">
                <a:solidFill>
                  <a:srgbClr val="FFFF00"/>
                </a:solidFill>
              </a:rPr>
              <a:t>environment</a:t>
            </a:r>
            <a:r>
              <a:rPr lang="fr-FR" sz="1400" dirty="0" smtClean="0">
                <a:solidFill>
                  <a:srgbClr val="FFFF00"/>
                </a:solidFill>
              </a:rPr>
              <a:t> in contact </a:t>
            </a:r>
            <a:r>
              <a:rPr lang="fr-FR" sz="1400" dirty="0" err="1" smtClean="0">
                <a:solidFill>
                  <a:srgbClr val="FFFF00"/>
                </a:solidFill>
              </a:rPr>
              <a:t>with</a:t>
            </a:r>
            <a:r>
              <a:rPr lang="fr-FR" sz="1400" dirty="0" smtClean="0">
                <a:solidFill>
                  <a:srgbClr val="FFFF00"/>
                </a:solidFill>
              </a:rPr>
              <a:t> silicates </a:t>
            </a:r>
            <a:endParaRPr lang="fr-FR" sz="1400" dirty="0">
              <a:solidFill>
                <a:srgbClr val="FFFF00"/>
              </a:solidFill>
            </a:endParaRPr>
          </a:p>
        </p:txBody>
      </p:sp>
      <p:pic>
        <p:nvPicPr>
          <p:cNvPr id="23" name="Picture 10" descr="europ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655" y="4507672"/>
            <a:ext cx="2343545" cy="234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33897" y="492124"/>
            <a:ext cx="8865641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Three large icy moons to explore</a:t>
            </a:r>
            <a:endParaRPr lang="en-GB" dirty="0">
              <a:solidFill>
                <a:schemeClr val="bg1"/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42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4" descr="Figure2-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3805767"/>
            <a:ext cx="4124624" cy="296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-26988"/>
            <a:ext cx="9144000" cy="5032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Arial" pitchFamily="-106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0" y="-28575"/>
            <a:ext cx="9144000" cy="504825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63500" dist="250190" dir="8459995" algn="ctr" rotWithShape="0">
              <a:srgbClr val="000000">
                <a:alpha val="28000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>
              <a:solidFill>
                <a:prstClr val="white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-1588" y="-30163"/>
            <a:ext cx="9151938" cy="5222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Gill Sans MT" charset="0"/>
              </a:rPr>
              <a:t>Exploration of the Jupiter system</a:t>
            </a:r>
          </a:p>
        </p:txBody>
      </p: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8059738" y="0"/>
            <a:ext cx="1090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>
                <a:solidFill>
                  <a:schemeClr val="bg1"/>
                </a:solidFill>
              </a:rPr>
              <a:t>JUICE</a:t>
            </a:r>
          </a:p>
        </p:txBody>
      </p:sp>
      <p:sp>
        <p:nvSpPr>
          <p:cNvPr id="10" name="ZoneTexte 9"/>
          <p:cNvSpPr txBox="1"/>
          <p:nvPr/>
        </p:nvSpPr>
        <p:spPr bwMode="auto">
          <a:xfrm>
            <a:off x="5711297" y="1416735"/>
            <a:ext cx="3404128" cy="1446550"/>
          </a:xfrm>
          <a:prstGeom prst="rect">
            <a:avLst/>
          </a:prstGeom>
          <a:solidFill>
            <a:schemeClr val="tx1"/>
          </a:solidFill>
          <a:ln w="19050" cmpd="sng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fr-FR" dirty="0" err="1" smtClean="0">
                <a:solidFill>
                  <a:srgbClr val="FFFF00"/>
                </a:solidFill>
                <a:latin typeface="Trebuchet MS"/>
                <a:ea typeface="ＭＳ Ｐゴシック" charset="0"/>
                <a:cs typeface="Trebuchet MS"/>
              </a:rPr>
              <a:t>Magnetosphere</a:t>
            </a:r>
            <a:endParaRPr lang="fr-FR" dirty="0">
              <a:solidFill>
                <a:srgbClr val="FFFF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FR" sz="1400" dirty="0" err="1">
                <a:solidFill>
                  <a:schemeClr val="bg1"/>
                </a:solidFill>
              </a:rPr>
              <a:t>Largest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object</a:t>
            </a:r>
            <a:r>
              <a:rPr lang="fr-FR" sz="1400" dirty="0">
                <a:solidFill>
                  <a:schemeClr val="bg1"/>
                </a:solidFill>
              </a:rPr>
              <a:t> in </a:t>
            </a:r>
            <a:r>
              <a:rPr lang="fr-FR" sz="1400" dirty="0" err="1">
                <a:solidFill>
                  <a:schemeClr val="bg1"/>
                </a:solidFill>
              </a:rPr>
              <a:t>our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Solar</a:t>
            </a:r>
            <a:r>
              <a:rPr lang="fr-FR" sz="1400" dirty="0">
                <a:solidFill>
                  <a:schemeClr val="bg1"/>
                </a:solidFill>
              </a:rPr>
              <a:t> System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 err="1">
                <a:solidFill>
                  <a:schemeClr val="bg1"/>
                </a:solidFill>
              </a:rPr>
              <a:t>Biggest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particle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accelerator</a:t>
            </a:r>
            <a:r>
              <a:rPr lang="fr-FR" sz="1400" dirty="0">
                <a:solidFill>
                  <a:schemeClr val="bg1"/>
                </a:solidFill>
              </a:rPr>
              <a:t> in the </a:t>
            </a:r>
            <a:r>
              <a:rPr lang="fr-FR" sz="1400" dirty="0" err="1">
                <a:solidFill>
                  <a:schemeClr val="bg1"/>
                </a:solidFill>
              </a:rPr>
              <a:t>Solar</a:t>
            </a:r>
            <a:r>
              <a:rPr lang="fr-FR" sz="1400" dirty="0">
                <a:solidFill>
                  <a:schemeClr val="bg1"/>
                </a:solidFill>
              </a:rPr>
              <a:t> System</a:t>
            </a:r>
          </a:p>
          <a:p>
            <a:pPr marL="285750" indent="-285750">
              <a:buFont typeface="Arial"/>
              <a:buChar char="•"/>
            </a:pPr>
            <a:r>
              <a:rPr lang="fr-FR" sz="1400" dirty="0" err="1">
                <a:solidFill>
                  <a:schemeClr val="bg1"/>
                </a:solidFill>
              </a:rPr>
              <a:t>Unveil</a:t>
            </a:r>
            <a:r>
              <a:rPr lang="fr-FR" sz="1400" dirty="0">
                <a:solidFill>
                  <a:schemeClr val="bg1"/>
                </a:solidFill>
              </a:rPr>
              <a:t> global </a:t>
            </a:r>
            <a:r>
              <a:rPr lang="fr-FR" sz="1400" dirty="0" err="1">
                <a:solidFill>
                  <a:schemeClr val="bg1"/>
                </a:solidFill>
              </a:rPr>
              <a:t>dynamics</a:t>
            </a:r>
            <a:r>
              <a:rPr lang="fr-FR" sz="1400" dirty="0">
                <a:solidFill>
                  <a:schemeClr val="bg1"/>
                </a:solidFill>
              </a:rPr>
              <a:t> of an </a:t>
            </a:r>
            <a:r>
              <a:rPr lang="fr-FR" sz="1400" dirty="0" err="1">
                <a:solidFill>
                  <a:schemeClr val="bg1"/>
                </a:solidFill>
              </a:rPr>
              <a:t>astrophysical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object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ZoneTexte 14"/>
          <p:cNvSpPr txBox="1"/>
          <p:nvPr/>
        </p:nvSpPr>
        <p:spPr bwMode="auto">
          <a:xfrm>
            <a:off x="149242" y="1116626"/>
            <a:ext cx="3168650" cy="1661994"/>
          </a:xfrm>
          <a:prstGeom prst="rect">
            <a:avLst/>
          </a:prstGeom>
          <a:solidFill>
            <a:schemeClr val="tx1"/>
          </a:solidFill>
          <a:ln w="19050" cmpd="sng">
            <a:solidFill>
              <a:srgbClr val="FFFF0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fr-FR" dirty="0" smtClean="0">
                <a:solidFill>
                  <a:srgbClr val="FFFF00"/>
                </a:solidFill>
                <a:latin typeface="Trebuchet MS"/>
                <a:ea typeface="ＭＳ Ｐゴシック" charset="0"/>
                <a:cs typeface="Trebuchet MS"/>
              </a:rPr>
              <a:t>Jupiter</a:t>
            </a:r>
            <a:endParaRPr lang="fr-FR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1400" dirty="0" err="1">
                <a:solidFill>
                  <a:srgbClr val="FFFFFF"/>
                </a:solidFill>
              </a:rPr>
              <a:t>Archetype</a:t>
            </a:r>
            <a:r>
              <a:rPr lang="fr-FR" sz="1400" dirty="0">
                <a:solidFill>
                  <a:srgbClr val="FFFFFF"/>
                </a:solidFill>
              </a:rPr>
              <a:t> for </a:t>
            </a:r>
            <a:r>
              <a:rPr lang="fr-FR" sz="1400" dirty="0" err="1">
                <a:solidFill>
                  <a:srgbClr val="FFFFFF"/>
                </a:solidFill>
              </a:rPr>
              <a:t>giant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</a:rPr>
              <a:t>planets</a:t>
            </a:r>
            <a:endParaRPr lang="fr-FR" sz="14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1400" dirty="0">
                <a:solidFill>
                  <a:srgbClr val="FFFFFF"/>
                </a:solidFill>
              </a:rPr>
              <a:t>Natural </a:t>
            </a:r>
            <a:r>
              <a:rPr lang="fr-FR" sz="1400" dirty="0" err="1">
                <a:solidFill>
                  <a:srgbClr val="FFFFFF"/>
                </a:solidFill>
              </a:rPr>
              <a:t>planetary-scale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laboratory</a:t>
            </a:r>
            <a:r>
              <a:rPr lang="fr-FR" sz="1400" dirty="0">
                <a:solidFill>
                  <a:srgbClr val="FFFFFF"/>
                </a:solidFill>
              </a:rPr>
              <a:t> for </a:t>
            </a:r>
            <a:r>
              <a:rPr lang="fr-FR" sz="1400" dirty="0" err="1">
                <a:solidFill>
                  <a:srgbClr val="FFFFFF"/>
                </a:solidFill>
              </a:rPr>
              <a:t>fundamental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fluid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dynamics</a:t>
            </a:r>
            <a:r>
              <a:rPr lang="fr-FR" sz="1400" dirty="0">
                <a:solidFill>
                  <a:srgbClr val="FFFFFF"/>
                </a:solidFill>
              </a:rPr>
              <a:t>, </a:t>
            </a:r>
            <a:r>
              <a:rPr lang="fr-FR" sz="1400" dirty="0" err="1">
                <a:solidFill>
                  <a:srgbClr val="FFFFFF"/>
                </a:solidFill>
              </a:rPr>
              <a:t>chemistry</a:t>
            </a:r>
            <a:r>
              <a:rPr lang="fr-FR" sz="1400" dirty="0">
                <a:solidFill>
                  <a:srgbClr val="FFFFFF"/>
                </a:solidFill>
              </a:rPr>
              <a:t>, </a:t>
            </a:r>
            <a:r>
              <a:rPr lang="fr-FR" sz="1400" dirty="0" err="1">
                <a:solidFill>
                  <a:srgbClr val="FFFFFF"/>
                </a:solidFill>
              </a:rPr>
              <a:t>meteorology</a:t>
            </a:r>
            <a:r>
              <a:rPr lang="fr-FR" sz="1400" dirty="0" smtClean="0">
                <a:solidFill>
                  <a:srgbClr val="FFFFFF"/>
                </a:solidFill>
              </a:rPr>
              <a:t>,...</a:t>
            </a:r>
            <a:endParaRPr lang="fr-FR" sz="14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fr-FR" sz="1400" dirty="0" err="1">
                <a:solidFill>
                  <a:srgbClr val="FFFFFF"/>
                </a:solidFill>
              </a:rPr>
              <a:t>Window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into</a:t>
            </a:r>
            <a:r>
              <a:rPr lang="fr-FR" sz="1400" dirty="0">
                <a:solidFill>
                  <a:srgbClr val="FFFFFF"/>
                </a:solidFill>
              </a:rPr>
              <a:t> the </a:t>
            </a:r>
            <a:r>
              <a:rPr lang="fr-FR" sz="1400" dirty="0" err="1">
                <a:solidFill>
                  <a:srgbClr val="FFFFFF"/>
                </a:solidFill>
              </a:rPr>
              <a:t>formational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history</a:t>
            </a:r>
            <a:r>
              <a:rPr lang="fr-FR" sz="1400" dirty="0">
                <a:solidFill>
                  <a:srgbClr val="FFFFFF"/>
                </a:solidFill>
              </a:rPr>
              <a:t> of </a:t>
            </a:r>
            <a:r>
              <a:rPr lang="fr-FR" sz="1400" dirty="0" err="1">
                <a:solidFill>
                  <a:srgbClr val="FFFFFF"/>
                </a:solidFill>
              </a:rPr>
              <a:t>our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planetary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smtClean="0">
                <a:solidFill>
                  <a:srgbClr val="FFFFFF"/>
                </a:solidFill>
              </a:rPr>
              <a:t>system</a:t>
            </a:r>
            <a:endParaRPr lang="fr-FR" sz="1400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3897" y="542924"/>
            <a:ext cx="8865641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The biggest planet, the biggest magnetosphere, and a mini solar system</a:t>
            </a:r>
            <a:endParaRPr lang="en-GB" dirty="0">
              <a:solidFill>
                <a:schemeClr val="bg1"/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92636" y="787400"/>
            <a:ext cx="3218700" cy="40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6" descr="jupmag5n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8763" y="2863285"/>
            <a:ext cx="3515237" cy="24974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3" name="Ellipse 2"/>
          <p:cNvSpPr/>
          <p:nvPr/>
        </p:nvSpPr>
        <p:spPr>
          <a:xfrm>
            <a:off x="2808284" y="3390900"/>
            <a:ext cx="3476632" cy="1574800"/>
          </a:xfrm>
          <a:prstGeom prst="ellipse">
            <a:avLst/>
          </a:prstGeom>
          <a:solidFill>
            <a:schemeClr val="bg2">
              <a:lumMod val="10000"/>
              <a:alpha val="85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 bwMode="auto">
          <a:xfrm>
            <a:off x="2962275" y="3666405"/>
            <a:ext cx="3168650" cy="1015663"/>
          </a:xfrm>
          <a:prstGeom prst="rect">
            <a:avLst/>
          </a:prstGeom>
          <a:noFill/>
          <a:ln w="19050" cmpd="sng">
            <a:noFill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fr-FR" dirty="0" err="1" smtClean="0">
                <a:solidFill>
                  <a:srgbClr val="FFFF00"/>
                </a:solidFill>
                <a:latin typeface="Trebuchet MS"/>
                <a:ea typeface="ＭＳ Ｐゴシック" charset="0"/>
                <a:cs typeface="Trebuchet MS"/>
              </a:rPr>
              <a:t>Coupling</a:t>
            </a:r>
            <a:r>
              <a:rPr lang="fr-FR" dirty="0" smtClean="0">
                <a:solidFill>
                  <a:srgbClr val="FFFF00"/>
                </a:solidFill>
                <a:latin typeface="Trebuchet MS"/>
                <a:ea typeface="ＭＳ Ｐゴシック" charset="0"/>
                <a:cs typeface="Trebuchet MS"/>
              </a:rPr>
              <a:t> </a:t>
            </a:r>
            <a:r>
              <a:rPr lang="fr-FR" dirty="0" err="1" smtClean="0">
                <a:solidFill>
                  <a:srgbClr val="FFFF00"/>
                </a:solidFill>
                <a:latin typeface="Trebuchet MS"/>
                <a:ea typeface="ＭＳ Ｐゴシック" charset="0"/>
                <a:cs typeface="Trebuchet MS"/>
              </a:rPr>
              <a:t>processes</a:t>
            </a:r>
            <a:endParaRPr lang="fr-FR" dirty="0">
              <a:solidFill>
                <a:srgbClr val="FFFFFF"/>
              </a:solidFill>
            </a:endParaRPr>
          </a:p>
          <a:p>
            <a:pPr algn="ctr"/>
            <a:r>
              <a:rPr lang="fr-FR" sz="1400" dirty="0" err="1">
                <a:solidFill>
                  <a:srgbClr val="FFFFFF"/>
                </a:solidFill>
              </a:rPr>
              <a:t>H</a:t>
            </a:r>
            <a:r>
              <a:rPr lang="fr-FR" sz="1400" dirty="0" err="1" smtClean="0">
                <a:solidFill>
                  <a:srgbClr val="FFFFFF"/>
                </a:solidFill>
              </a:rPr>
              <a:t>ydrodynamic</a:t>
            </a:r>
            <a:r>
              <a:rPr lang="fr-FR" sz="1400" dirty="0" smtClean="0">
                <a:solidFill>
                  <a:srgbClr val="FFFFFF"/>
                </a:solidFill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</a:rPr>
              <a:t>coupling</a:t>
            </a:r>
            <a:endParaRPr lang="fr-FR" sz="1400" dirty="0" smtClean="0">
              <a:solidFill>
                <a:srgbClr val="FFFFFF"/>
              </a:solidFill>
            </a:endParaRPr>
          </a:p>
          <a:p>
            <a:pPr algn="ctr"/>
            <a:r>
              <a:rPr lang="fr-FR" sz="1400" dirty="0" err="1">
                <a:solidFill>
                  <a:srgbClr val="FFFFFF"/>
                </a:solidFill>
              </a:rPr>
              <a:t>G</a:t>
            </a:r>
            <a:r>
              <a:rPr lang="fr-FR" sz="1400" dirty="0" err="1" smtClean="0">
                <a:solidFill>
                  <a:srgbClr val="FFFFFF"/>
                </a:solidFill>
              </a:rPr>
              <a:t>ravitational</a:t>
            </a:r>
            <a:r>
              <a:rPr lang="fr-FR" sz="1400" dirty="0" smtClean="0">
                <a:solidFill>
                  <a:srgbClr val="FFFFFF"/>
                </a:solidFill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</a:rPr>
              <a:t>coupling</a:t>
            </a:r>
            <a:endParaRPr lang="fr-FR" sz="1400" dirty="0" smtClean="0">
              <a:solidFill>
                <a:srgbClr val="FFFFFF"/>
              </a:solidFill>
            </a:endParaRPr>
          </a:p>
          <a:p>
            <a:pPr algn="ctr"/>
            <a:r>
              <a:rPr lang="fr-FR" sz="1400" dirty="0" err="1" smtClean="0">
                <a:solidFill>
                  <a:srgbClr val="FFFFFF"/>
                </a:solidFill>
              </a:rPr>
              <a:t>Electromagnetic</a:t>
            </a:r>
            <a:r>
              <a:rPr lang="fr-FR" sz="1400" dirty="0" smtClean="0">
                <a:solidFill>
                  <a:srgbClr val="FFFFFF"/>
                </a:solidFill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</a:rPr>
              <a:t>coupling</a:t>
            </a:r>
            <a:endParaRPr lang="fr-FR" sz="1400" dirty="0" smtClean="0">
              <a:solidFill>
                <a:srgbClr val="FFFF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 bwMode="auto">
          <a:xfrm>
            <a:off x="3786188" y="5700713"/>
            <a:ext cx="3986212" cy="1023937"/>
          </a:xfrm>
          <a:prstGeom prst="rect">
            <a:avLst/>
          </a:prstGeom>
          <a:solidFill>
            <a:schemeClr val="tx1"/>
          </a:solidFill>
          <a:ln w="19050" cmpd="sng">
            <a:solidFill>
              <a:srgbClr val="FFFF00"/>
            </a:solidFill>
          </a:ln>
        </p:spPr>
        <p:txBody>
          <a:bodyPr>
            <a:spAutoFit/>
          </a:bodyPr>
          <a:lstStyle/>
          <a:p>
            <a:pPr eaLnBrk="0" hangingPunct="0"/>
            <a:r>
              <a:rPr lang="fr-FR" dirty="0">
                <a:solidFill>
                  <a:srgbClr val="FFFF00"/>
                </a:solidFill>
                <a:latin typeface="Calibri" pitchFamily="34" charset="0"/>
                <a:ea typeface="ＭＳ Ｐゴシック"/>
                <a:cs typeface="Trebuchet MS" pitchFamily="34" charset="0"/>
              </a:rPr>
              <a:t>Satellite system</a:t>
            </a:r>
          </a:p>
          <a:p>
            <a:pPr>
              <a:buFont typeface="Arial" charset="0"/>
              <a:buChar char="•"/>
            </a:pPr>
            <a:r>
              <a:rPr lang="fr-FR" sz="1400" dirty="0" smtClean="0">
                <a:solidFill>
                  <a:srgbClr val="FFFFFF"/>
                </a:solidFill>
                <a:latin typeface="Calibri" pitchFamily="34" charset="0"/>
                <a:ea typeface="ＭＳ Ｐゴシック"/>
                <a:cs typeface="Trebuchet MS" pitchFamily="34" charset="0"/>
              </a:rPr>
              <a:t>      Tidal forces: </a:t>
            </a:r>
            <a:r>
              <a:rPr lang="fr-FR" sz="1400" dirty="0">
                <a:solidFill>
                  <a:srgbClr val="FFFFFF"/>
                </a:solidFill>
                <a:latin typeface="Calibri" pitchFamily="34" charset="0"/>
                <a:ea typeface="ＭＳ Ｐゴシック"/>
                <a:cs typeface="Trebuchet MS" pitchFamily="34" charset="0"/>
              </a:rPr>
              <a:t>Laplace </a:t>
            </a:r>
            <a:r>
              <a:rPr lang="fr-FR" sz="1400" dirty="0" err="1">
                <a:solidFill>
                  <a:srgbClr val="FFFFFF"/>
                </a:solidFill>
                <a:latin typeface="Calibri" pitchFamily="34" charset="0"/>
                <a:ea typeface="ＭＳ Ｐゴシック"/>
                <a:cs typeface="Trebuchet MS" pitchFamily="34" charset="0"/>
              </a:rPr>
              <a:t>resonance</a:t>
            </a:r>
            <a:endParaRPr lang="fr-FR" sz="1400" dirty="0">
              <a:solidFill>
                <a:srgbClr val="FFFFFF"/>
              </a:solidFill>
              <a:latin typeface="Calibri" pitchFamily="34" charset="0"/>
              <a:ea typeface="ＭＳ Ｐゴシック"/>
              <a:cs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fr-FR" sz="1400" dirty="0" smtClean="0">
                <a:solidFill>
                  <a:srgbClr val="FFFFFF"/>
                </a:solidFill>
                <a:latin typeface="Calibri" pitchFamily="34" charset="0"/>
                <a:ea typeface="ＭＳ Ｐゴシック"/>
                <a:cs typeface="Trebuchet MS" pitchFamily="34" charset="0"/>
              </a:rPr>
              <a:t>       </a:t>
            </a:r>
            <a:r>
              <a:rPr lang="fr-FR" sz="1400" dirty="0" err="1" smtClean="0">
                <a:solidFill>
                  <a:srgbClr val="FFFFFF"/>
                </a:solidFill>
                <a:latin typeface="Calibri" pitchFamily="34" charset="0"/>
                <a:ea typeface="ＭＳ Ｐゴシック"/>
                <a:cs typeface="Trebuchet MS" pitchFamily="34" charset="0"/>
              </a:rPr>
              <a:t>Electromagnetic</a:t>
            </a:r>
            <a:r>
              <a:rPr lang="fr-FR" sz="1400" dirty="0" smtClean="0">
                <a:solidFill>
                  <a:srgbClr val="FFFFFF"/>
                </a:solidFill>
                <a:latin typeface="Calibri" pitchFamily="34" charset="0"/>
                <a:ea typeface="ＭＳ Ｐゴシック"/>
                <a:cs typeface="Trebuchet MS" pitchFamily="34" charset="0"/>
              </a:rPr>
              <a:t> interactions to </a:t>
            </a:r>
            <a:r>
              <a:rPr lang="fr-FR" sz="1400" dirty="0" err="1" smtClean="0">
                <a:solidFill>
                  <a:srgbClr val="FFFFFF"/>
                </a:solidFill>
                <a:latin typeface="Calibri" pitchFamily="34" charset="0"/>
                <a:ea typeface="ＭＳ Ｐゴシック"/>
                <a:cs typeface="Trebuchet MS" pitchFamily="34" charset="0"/>
              </a:rPr>
              <a:t>magnetosphere</a:t>
            </a:r>
            <a:endParaRPr lang="fr-FR" sz="1400" dirty="0" smtClean="0">
              <a:solidFill>
                <a:srgbClr val="FFFFFF"/>
              </a:solidFill>
              <a:latin typeface="Calibri" pitchFamily="34" charset="0"/>
              <a:ea typeface="ＭＳ Ｐゴシック"/>
              <a:cs typeface="Trebuchet MS" pitchFamily="34" charset="0"/>
            </a:endParaRPr>
          </a:p>
          <a:p>
            <a:r>
              <a:rPr lang="fr-FR" sz="1400" dirty="0" smtClean="0">
                <a:solidFill>
                  <a:srgbClr val="FFFFFF"/>
                </a:solidFill>
                <a:latin typeface="Calibri" pitchFamily="34" charset="0"/>
                <a:ea typeface="ＭＳ Ｐゴシック"/>
                <a:cs typeface="Trebuchet MS" pitchFamily="34" charset="0"/>
              </a:rPr>
              <a:t>         </a:t>
            </a:r>
            <a:r>
              <a:rPr lang="fr-FR" sz="1400" dirty="0">
                <a:solidFill>
                  <a:srgbClr val="FFFFFF"/>
                </a:solidFill>
                <a:latin typeface="Calibri" pitchFamily="34" charset="0"/>
                <a:ea typeface="ＭＳ Ｐゴシック"/>
                <a:cs typeface="Trebuchet MS" pitchFamily="34" charset="0"/>
              </a:rPr>
              <a:t>and </a:t>
            </a:r>
            <a:r>
              <a:rPr lang="fr-FR" sz="1400" dirty="0" err="1">
                <a:solidFill>
                  <a:srgbClr val="FFFFFF"/>
                </a:solidFill>
                <a:latin typeface="Calibri" pitchFamily="34" charset="0"/>
                <a:ea typeface="ＭＳ Ｐゴシック"/>
                <a:cs typeface="Trebuchet MS" pitchFamily="34" charset="0"/>
              </a:rPr>
              <a:t>upper</a:t>
            </a:r>
            <a:r>
              <a:rPr lang="fr-FR" sz="1400" dirty="0">
                <a:solidFill>
                  <a:srgbClr val="FFFFFF"/>
                </a:solidFill>
                <a:latin typeface="Calibri" pitchFamily="34" charset="0"/>
                <a:ea typeface="ＭＳ Ｐゴシック"/>
                <a:cs typeface="Trebuchet MS" pitchFamily="34" charset="0"/>
              </a:rPr>
              <a:t> </a:t>
            </a:r>
            <a:r>
              <a:rPr lang="fr-FR" sz="1400" dirty="0" err="1">
                <a:solidFill>
                  <a:srgbClr val="FFFFFF"/>
                </a:solidFill>
                <a:latin typeface="Calibri" pitchFamily="34" charset="0"/>
                <a:ea typeface="ＭＳ Ｐゴシック"/>
                <a:cs typeface="Trebuchet MS" pitchFamily="34" charset="0"/>
              </a:rPr>
              <a:t>atmosphere</a:t>
            </a:r>
            <a:r>
              <a:rPr lang="fr-FR" sz="1400" dirty="0">
                <a:solidFill>
                  <a:srgbClr val="FFFFFF"/>
                </a:solidFill>
                <a:latin typeface="Calibri" pitchFamily="34" charset="0"/>
                <a:ea typeface="ＭＳ Ｐゴシック"/>
                <a:cs typeface="Trebuchet MS" pitchFamily="34" charset="0"/>
              </a:rPr>
              <a:t> of Jupiter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1282700" y="6362700"/>
            <a:ext cx="2035192" cy="4064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 rot="20953383">
            <a:off x="1714500" y="6477000"/>
            <a:ext cx="1531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Laplace </a:t>
            </a:r>
            <a:r>
              <a:rPr lang="fr-FR" sz="1400" dirty="0" err="1" smtClean="0">
                <a:solidFill>
                  <a:schemeClr val="bg1"/>
                </a:solidFill>
              </a:rPr>
              <a:t>resonance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4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2971</TotalTime>
  <Words>2187</Words>
  <Application>Microsoft Office PowerPoint</Application>
  <PresentationFormat>On-screen Show (4:3)</PresentationFormat>
  <Paragraphs>510</Paragraphs>
  <Slides>29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Thème Office</vt:lpstr>
      <vt:lpstr>3_Thème Office</vt:lpstr>
      <vt:lpstr>4_Thème Office</vt:lpstr>
      <vt:lpstr>2_Thème Office</vt:lpstr>
      <vt:lpstr>1_Thème Office</vt:lpstr>
      <vt:lpstr>7_Thème Office</vt:lpstr>
      <vt:lpstr>PowerPoint Presentation</vt:lpstr>
      <vt:lpstr>PowerPoint Presentation</vt:lpstr>
      <vt:lpstr>JUICE Model Payload</vt:lpstr>
      <vt:lpstr>JUICE Mission Profile – phase 2 – in the Jupiter system </vt:lpstr>
      <vt:lpstr>PowerPoint Presentation</vt:lpstr>
      <vt:lpstr>JUICE Mission Profile – phase 4 – Callisto + high latitudes</vt:lpstr>
      <vt:lpstr>JUICE Mission Profile – phases 5-10 - Ganymede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Liquid water</vt:lpstr>
      <vt:lpstr>Liquid water</vt:lpstr>
      <vt:lpstr>Essential elements</vt:lpstr>
      <vt:lpstr>Stability - resonnance</vt:lpstr>
      <vt:lpstr>PowerPoint Presentation</vt:lpstr>
      <vt:lpstr>Liquid water</vt:lpstr>
      <vt:lpstr>PowerPoint Presentation</vt:lpstr>
      <vt:lpstr>Liquid water</vt:lpstr>
      <vt:lpstr>Liquid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Jupiter Remote Sensing</vt:lpstr>
      <vt:lpstr>Firsts slide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lpgn/umr6112</dc:creator>
  <cp:lastModifiedBy>Manuel Grande</cp:lastModifiedBy>
  <cp:revision>221</cp:revision>
  <dcterms:created xsi:type="dcterms:W3CDTF">2012-03-07T10:09:46Z</dcterms:created>
  <dcterms:modified xsi:type="dcterms:W3CDTF">2012-11-28T11:45:42Z</dcterms:modified>
</cp:coreProperties>
</file>